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1" r:id="rId3"/>
    <p:sldId id="257" r:id="rId4"/>
    <p:sldId id="258" r:id="rId5"/>
    <p:sldId id="259" r:id="rId6"/>
    <p:sldId id="260" r:id="rId7"/>
    <p:sldId id="272" r:id="rId8"/>
    <p:sldId id="268" r:id="rId9"/>
    <p:sldId id="262" r:id="rId10"/>
    <p:sldId id="267" r:id="rId11"/>
    <p:sldId id="263" r:id="rId12"/>
    <p:sldId id="264" r:id="rId13"/>
    <p:sldId id="265" r:id="rId14"/>
    <p:sldId id="266" r:id="rId15"/>
    <p:sldId id="269" r:id="rId16"/>
    <p:sldId id="270" r:id="rId17"/>
    <p:sldId id="273"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82BFA-BD06-49A0-A5A5-12BA235B46FA}" type="datetimeFigureOut">
              <a:rPr lang="en-US" smtClean="0"/>
              <a:t>7/15/2018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F7E5E5-F190-496D-AD5C-2EE0396B74BF}" type="slidenum">
              <a:rPr lang="en-US" smtClean="0"/>
              <a:t>‹#›</a:t>
            </a:fld>
            <a:endParaRPr lang="en-US"/>
          </a:p>
        </p:txBody>
      </p:sp>
    </p:spTree>
    <p:extLst>
      <p:ext uri="{BB962C8B-B14F-4D97-AF65-F5344CB8AC3E}">
        <p14:creationId xmlns:p14="http://schemas.microsoft.com/office/powerpoint/2010/main" val="60890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CF754C-E267-4FF3-8158-ECB035970E1E}" type="datetime1">
              <a:rPr lang="en-US" smtClean="0"/>
              <a:t>7/15/2018</a:t>
            </a:fld>
            <a:endParaRPr lang="en-US"/>
          </a:p>
        </p:txBody>
      </p:sp>
      <p:sp>
        <p:nvSpPr>
          <p:cNvPr id="5" name="Footer Placeholder 4"/>
          <p:cNvSpPr>
            <a:spLocks noGrp="1"/>
          </p:cNvSpPr>
          <p:nvPr>
            <p:ph type="ftr" sz="quarter" idx="11"/>
          </p:nvPr>
        </p:nvSpPr>
        <p:spPr/>
        <p:txBody>
          <a:bodyPr/>
          <a:lstStyle/>
          <a:p>
            <a:r>
              <a:rPr lang="en-US"/>
              <a:t>Copyright LabRat Scientific</a:t>
            </a:r>
          </a:p>
        </p:txBody>
      </p:sp>
      <p:sp>
        <p:nvSpPr>
          <p:cNvPr id="6" name="Slide Number Placeholder 5"/>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1869372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8420DD-AD5A-4312-8207-A3AF3E0D5C8D}" type="datetime1">
              <a:rPr lang="en-US" smtClean="0"/>
              <a:t>7/15/2018</a:t>
            </a:fld>
            <a:endParaRPr lang="en-US"/>
          </a:p>
        </p:txBody>
      </p:sp>
      <p:sp>
        <p:nvSpPr>
          <p:cNvPr id="5" name="Footer Placeholder 4"/>
          <p:cNvSpPr>
            <a:spLocks noGrp="1"/>
          </p:cNvSpPr>
          <p:nvPr>
            <p:ph type="ftr" sz="quarter" idx="11"/>
          </p:nvPr>
        </p:nvSpPr>
        <p:spPr/>
        <p:txBody>
          <a:bodyPr/>
          <a:lstStyle/>
          <a:p>
            <a:r>
              <a:rPr lang="en-US"/>
              <a:t>Copyright LabRat Scientific</a:t>
            </a:r>
          </a:p>
        </p:txBody>
      </p:sp>
      <p:sp>
        <p:nvSpPr>
          <p:cNvPr id="6" name="Slide Number Placeholder 5"/>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32728089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76B96E-291D-4511-A7C1-BBE39740EF10}" type="datetime1">
              <a:rPr lang="en-US" smtClean="0"/>
              <a:t>7/15/2018</a:t>
            </a:fld>
            <a:endParaRPr lang="en-US"/>
          </a:p>
        </p:txBody>
      </p:sp>
      <p:sp>
        <p:nvSpPr>
          <p:cNvPr id="5" name="Footer Placeholder 4"/>
          <p:cNvSpPr>
            <a:spLocks noGrp="1"/>
          </p:cNvSpPr>
          <p:nvPr>
            <p:ph type="ftr" sz="quarter" idx="11"/>
          </p:nvPr>
        </p:nvSpPr>
        <p:spPr/>
        <p:txBody>
          <a:bodyPr/>
          <a:lstStyle/>
          <a:p>
            <a:r>
              <a:rPr lang="en-US"/>
              <a:t>Copyright LabRat Scientific</a:t>
            </a:r>
          </a:p>
        </p:txBody>
      </p:sp>
      <p:sp>
        <p:nvSpPr>
          <p:cNvPr id="6" name="Slide Number Placeholder 5"/>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5981936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51AFE3-D540-4912-BC17-D177D26B091A}" type="datetime1">
              <a:rPr lang="en-US" smtClean="0"/>
              <a:t>7/15/2018</a:t>
            </a:fld>
            <a:endParaRPr lang="en-US"/>
          </a:p>
        </p:txBody>
      </p:sp>
      <p:sp>
        <p:nvSpPr>
          <p:cNvPr id="5" name="Footer Placeholder 4"/>
          <p:cNvSpPr>
            <a:spLocks noGrp="1"/>
          </p:cNvSpPr>
          <p:nvPr>
            <p:ph type="ftr" sz="quarter" idx="11"/>
          </p:nvPr>
        </p:nvSpPr>
        <p:spPr/>
        <p:txBody>
          <a:bodyPr/>
          <a:lstStyle/>
          <a:p>
            <a:r>
              <a:rPr lang="en-US"/>
              <a:t>Copyright LabRat Scientific</a:t>
            </a:r>
          </a:p>
        </p:txBody>
      </p:sp>
      <p:sp>
        <p:nvSpPr>
          <p:cNvPr id="6" name="Slide Number Placeholder 5"/>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14164586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BEEA94-0458-42C0-B039-ADA9A6444E44}" type="datetime1">
              <a:rPr lang="en-US" smtClean="0"/>
              <a:t>7/15/2018</a:t>
            </a:fld>
            <a:endParaRPr lang="en-US"/>
          </a:p>
        </p:txBody>
      </p:sp>
      <p:sp>
        <p:nvSpPr>
          <p:cNvPr id="5" name="Footer Placeholder 4"/>
          <p:cNvSpPr>
            <a:spLocks noGrp="1"/>
          </p:cNvSpPr>
          <p:nvPr>
            <p:ph type="ftr" sz="quarter" idx="11"/>
          </p:nvPr>
        </p:nvSpPr>
        <p:spPr/>
        <p:txBody>
          <a:bodyPr/>
          <a:lstStyle/>
          <a:p>
            <a:r>
              <a:rPr lang="en-US"/>
              <a:t>Copyright LabRat Scientific</a:t>
            </a:r>
          </a:p>
        </p:txBody>
      </p:sp>
      <p:sp>
        <p:nvSpPr>
          <p:cNvPr id="6" name="Slide Number Placeholder 5"/>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1505167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FCD513-6B23-4E34-94D3-B04FB2D14AD8}" type="datetime1">
              <a:rPr lang="en-US" smtClean="0"/>
              <a:t>7/15/2018</a:t>
            </a:fld>
            <a:endParaRPr lang="en-US"/>
          </a:p>
        </p:txBody>
      </p:sp>
      <p:sp>
        <p:nvSpPr>
          <p:cNvPr id="6" name="Footer Placeholder 5"/>
          <p:cNvSpPr>
            <a:spLocks noGrp="1"/>
          </p:cNvSpPr>
          <p:nvPr>
            <p:ph type="ftr" sz="quarter" idx="11"/>
          </p:nvPr>
        </p:nvSpPr>
        <p:spPr/>
        <p:txBody>
          <a:bodyPr/>
          <a:lstStyle/>
          <a:p>
            <a:r>
              <a:rPr lang="en-US"/>
              <a:t>Copyright LabRat Scientific</a:t>
            </a:r>
          </a:p>
        </p:txBody>
      </p:sp>
      <p:sp>
        <p:nvSpPr>
          <p:cNvPr id="7" name="Slide Number Placeholder 6"/>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1570430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9601BE-20AA-42E8-857B-C603D8EDE607}" type="datetime1">
              <a:rPr lang="en-US" smtClean="0"/>
              <a:t>7/15/2018</a:t>
            </a:fld>
            <a:endParaRPr lang="en-US"/>
          </a:p>
        </p:txBody>
      </p:sp>
      <p:sp>
        <p:nvSpPr>
          <p:cNvPr id="8" name="Footer Placeholder 7"/>
          <p:cNvSpPr>
            <a:spLocks noGrp="1"/>
          </p:cNvSpPr>
          <p:nvPr>
            <p:ph type="ftr" sz="quarter" idx="11"/>
          </p:nvPr>
        </p:nvSpPr>
        <p:spPr/>
        <p:txBody>
          <a:bodyPr/>
          <a:lstStyle/>
          <a:p>
            <a:r>
              <a:rPr lang="en-US"/>
              <a:t>Copyright LabRat Scientific</a:t>
            </a:r>
          </a:p>
        </p:txBody>
      </p:sp>
      <p:sp>
        <p:nvSpPr>
          <p:cNvPr id="9" name="Slide Number Placeholder 8"/>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2177709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B5DDB6-CB01-42B2-ACE5-C7B3E3429EF3}" type="datetime1">
              <a:rPr lang="en-US" smtClean="0"/>
              <a:t>7/15/2018</a:t>
            </a:fld>
            <a:endParaRPr lang="en-US"/>
          </a:p>
        </p:txBody>
      </p:sp>
      <p:sp>
        <p:nvSpPr>
          <p:cNvPr id="4" name="Footer Placeholder 3"/>
          <p:cNvSpPr>
            <a:spLocks noGrp="1"/>
          </p:cNvSpPr>
          <p:nvPr>
            <p:ph type="ftr" sz="quarter" idx="11"/>
          </p:nvPr>
        </p:nvSpPr>
        <p:spPr/>
        <p:txBody>
          <a:bodyPr/>
          <a:lstStyle/>
          <a:p>
            <a:r>
              <a:rPr lang="en-US"/>
              <a:t>Copyright LabRat Scientific</a:t>
            </a:r>
          </a:p>
        </p:txBody>
      </p:sp>
      <p:sp>
        <p:nvSpPr>
          <p:cNvPr id="5" name="Slide Number Placeholder 4"/>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2805493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32F8A-C0E6-4948-BCC7-0075CC571C0C}" type="datetime1">
              <a:rPr lang="en-US" smtClean="0"/>
              <a:t>7/15/2018</a:t>
            </a:fld>
            <a:endParaRPr lang="en-US"/>
          </a:p>
        </p:txBody>
      </p:sp>
      <p:sp>
        <p:nvSpPr>
          <p:cNvPr id="3" name="Footer Placeholder 2"/>
          <p:cNvSpPr>
            <a:spLocks noGrp="1"/>
          </p:cNvSpPr>
          <p:nvPr>
            <p:ph type="ftr" sz="quarter" idx="11"/>
          </p:nvPr>
        </p:nvSpPr>
        <p:spPr/>
        <p:txBody>
          <a:bodyPr/>
          <a:lstStyle/>
          <a:p>
            <a:r>
              <a:rPr lang="en-US"/>
              <a:t>Copyright LabRat Scientific</a:t>
            </a:r>
          </a:p>
        </p:txBody>
      </p:sp>
      <p:sp>
        <p:nvSpPr>
          <p:cNvPr id="4" name="Slide Number Placeholder 3"/>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558108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9E34-E448-4C6E-BC2E-9DAB67686EB0}" type="datetime1">
              <a:rPr lang="en-US" smtClean="0"/>
              <a:t>7/15/2018</a:t>
            </a:fld>
            <a:endParaRPr lang="en-US"/>
          </a:p>
        </p:txBody>
      </p:sp>
      <p:sp>
        <p:nvSpPr>
          <p:cNvPr id="6" name="Footer Placeholder 5"/>
          <p:cNvSpPr>
            <a:spLocks noGrp="1"/>
          </p:cNvSpPr>
          <p:nvPr>
            <p:ph type="ftr" sz="quarter" idx="11"/>
          </p:nvPr>
        </p:nvSpPr>
        <p:spPr/>
        <p:txBody>
          <a:bodyPr/>
          <a:lstStyle/>
          <a:p>
            <a:r>
              <a:rPr lang="en-US"/>
              <a:t>Copyright LabRat Scientific</a:t>
            </a:r>
          </a:p>
        </p:txBody>
      </p:sp>
      <p:sp>
        <p:nvSpPr>
          <p:cNvPr id="7" name="Slide Number Placeholder 6"/>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18414742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1E70E6-9B12-4784-B12E-84BC603D1B91}" type="datetime1">
              <a:rPr lang="en-US" smtClean="0"/>
              <a:t>7/15/2018</a:t>
            </a:fld>
            <a:endParaRPr lang="en-US"/>
          </a:p>
        </p:txBody>
      </p:sp>
      <p:sp>
        <p:nvSpPr>
          <p:cNvPr id="6" name="Footer Placeholder 5"/>
          <p:cNvSpPr>
            <a:spLocks noGrp="1"/>
          </p:cNvSpPr>
          <p:nvPr>
            <p:ph type="ftr" sz="quarter" idx="11"/>
          </p:nvPr>
        </p:nvSpPr>
        <p:spPr/>
        <p:txBody>
          <a:bodyPr/>
          <a:lstStyle/>
          <a:p>
            <a:r>
              <a:rPr lang="en-US"/>
              <a:t>Copyright LabRat Scientific</a:t>
            </a:r>
          </a:p>
        </p:txBody>
      </p:sp>
      <p:sp>
        <p:nvSpPr>
          <p:cNvPr id="7" name="Slide Number Placeholder 6"/>
          <p:cNvSpPr>
            <a:spLocks noGrp="1"/>
          </p:cNvSpPr>
          <p:nvPr>
            <p:ph type="sldNum" sz="quarter" idx="12"/>
          </p:nvPr>
        </p:nvSpPr>
        <p:spPr/>
        <p:txBody>
          <a:bodyPr/>
          <a:lstStyle/>
          <a:p>
            <a:fld id="{8A537905-2EFC-4C33-B52C-56ACC17D15B7}" type="slidenum">
              <a:rPr lang="en-US" smtClean="0"/>
              <a:t>‹#›</a:t>
            </a:fld>
            <a:endParaRPr lang="en-US"/>
          </a:p>
        </p:txBody>
      </p:sp>
    </p:spTree>
    <p:extLst>
      <p:ext uri="{BB962C8B-B14F-4D97-AF65-F5344CB8AC3E}">
        <p14:creationId xmlns:p14="http://schemas.microsoft.com/office/powerpoint/2010/main" val="42369139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03605-DC3A-4D5A-9463-4506264EACCE}" type="datetime1">
              <a:rPr lang="en-US" smtClean="0"/>
              <a:t>7/15/2018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LabRat Scientific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37905-2EFC-4C33-B52C-56ACC17D15B7}" type="slidenum">
              <a:rPr lang="en-US" smtClean="0"/>
              <a:t>‹#›</a:t>
            </a:fld>
            <a:endParaRPr lang="en-US"/>
          </a:p>
        </p:txBody>
      </p:sp>
    </p:spTree>
    <p:extLst>
      <p:ext uri="{BB962C8B-B14F-4D97-AF65-F5344CB8AC3E}">
        <p14:creationId xmlns:p14="http://schemas.microsoft.com/office/powerpoint/2010/main" val="1123983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0EA366-D923-4714-8E04-5D7089F0873C}"/>
              </a:ext>
            </a:extLst>
          </p:cNvPr>
          <p:cNvSpPr txBox="1"/>
          <p:nvPr/>
        </p:nvSpPr>
        <p:spPr>
          <a:xfrm>
            <a:off x="397566" y="2067339"/>
            <a:ext cx="4214192" cy="1323439"/>
          </a:xfrm>
          <a:prstGeom prst="rect">
            <a:avLst/>
          </a:prstGeom>
          <a:noFill/>
        </p:spPr>
        <p:txBody>
          <a:bodyPr wrap="square" rtlCol="0">
            <a:spAutoFit/>
          </a:bodyPr>
          <a:lstStyle/>
          <a:p>
            <a:pPr algn="ctr"/>
            <a:r>
              <a:rPr lang="en-US" sz="4000" dirty="0">
                <a:solidFill>
                  <a:srgbClr val="FF0000"/>
                </a:solidFill>
              </a:rPr>
              <a:t>Free Falling Body Simulation</a:t>
            </a:r>
          </a:p>
        </p:txBody>
      </p:sp>
      <p:sp>
        <p:nvSpPr>
          <p:cNvPr id="3" name="TextBox 2">
            <a:extLst>
              <a:ext uri="{FF2B5EF4-FFF2-40B4-BE49-F238E27FC236}">
                <a16:creationId xmlns:a16="http://schemas.microsoft.com/office/drawing/2014/main" id="{2387F454-4A31-4F01-A6D0-48C514CF1059}"/>
              </a:ext>
            </a:extLst>
          </p:cNvPr>
          <p:cNvSpPr txBox="1"/>
          <p:nvPr/>
        </p:nvSpPr>
        <p:spPr>
          <a:xfrm>
            <a:off x="569843" y="3799759"/>
            <a:ext cx="4041915" cy="923330"/>
          </a:xfrm>
          <a:prstGeom prst="rect">
            <a:avLst/>
          </a:prstGeom>
          <a:noFill/>
        </p:spPr>
        <p:txBody>
          <a:bodyPr wrap="square" rtlCol="0">
            <a:spAutoFit/>
          </a:bodyPr>
          <a:lstStyle/>
          <a:p>
            <a:r>
              <a:rPr lang="en-US" dirty="0"/>
              <a:t>Instructions on how to write a simple spreadsheet simulation to predict the motion of a free falling object.</a:t>
            </a:r>
          </a:p>
        </p:txBody>
      </p:sp>
      <p:sp>
        <p:nvSpPr>
          <p:cNvPr id="5" name="Footer Placeholder 4">
            <a:extLst>
              <a:ext uri="{FF2B5EF4-FFF2-40B4-BE49-F238E27FC236}">
                <a16:creationId xmlns:a16="http://schemas.microsoft.com/office/drawing/2014/main" id="{A39221DB-497C-49C1-B598-04214400882A}"/>
              </a:ext>
            </a:extLst>
          </p:cNvPr>
          <p:cNvSpPr>
            <a:spLocks noGrp="1"/>
          </p:cNvSpPr>
          <p:nvPr>
            <p:ph type="ftr" sz="quarter" idx="11"/>
          </p:nvPr>
        </p:nvSpPr>
        <p:spPr/>
        <p:txBody>
          <a:bodyPr/>
          <a:lstStyle/>
          <a:p>
            <a:r>
              <a:rPr lang="en-US"/>
              <a:t>Copyright LabRat Scientific</a:t>
            </a:r>
          </a:p>
        </p:txBody>
      </p:sp>
      <p:sp>
        <p:nvSpPr>
          <p:cNvPr id="6" name="Slide Number Placeholder 5">
            <a:extLst>
              <a:ext uri="{FF2B5EF4-FFF2-40B4-BE49-F238E27FC236}">
                <a16:creationId xmlns:a16="http://schemas.microsoft.com/office/drawing/2014/main" id="{237FF190-E471-42C7-A97E-280A9E7960FD}"/>
              </a:ext>
            </a:extLst>
          </p:cNvPr>
          <p:cNvSpPr>
            <a:spLocks noGrp="1"/>
          </p:cNvSpPr>
          <p:nvPr>
            <p:ph type="sldNum" sz="quarter" idx="12"/>
          </p:nvPr>
        </p:nvSpPr>
        <p:spPr/>
        <p:txBody>
          <a:bodyPr/>
          <a:lstStyle/>
          <a:p>
            <a:fld id="{8A537905-2EFC-4C33-B52C-56ACC17D15B7}" type="slidenum">
              <a:rPr lang="en-US" smtClean="0"/>
              <a:t>1</a:t>
            </a:fld>
            <a:endParaRPr lang="en-US"/>
          </a:p>
        </p:txBody>
      </p:sp>
      <p:pic>
        <p:nvPicPr>
          <p:cNvPr id="7" name="Picture 6">
            <a:extLst>
              <a:ext uri="{FF2B5EF4-FFF2-40B4-BE49-F238E27FC236}">
                <a16:creationId xmlns:a16="http://schemas.microsoft.com/office/drawing/2014/main" id="{51C772E6-FB23-4AAC-9CCA-E4443D763882}"/>
              </a:ext>
            </a:extLst>
          </p:cNvPr>
          <p:cNvPicPr>
            <a:picLocks noChangeAspect="1"/>
          </p:cNvPicPr>
          <p:nvPr/>
        </p:nvPicPr>
        <p:blipFill>
          <a:blip r:embed="rId2"/>
          <a:stretch>
            <a:fillRect/>
          </a:stretch>
        </p:blipFill>
        <p:spPr>
          <a:xfrm>
            <a:off x="5030932" y="244413"/>
            <a:ext cx="6440632" cy="5883735"/>
          </a:xfrm>
          <a:prstGeom prst="rect">
            <a:avLst/>
          </a:prstGeom>
        </p:spPr>
      </p:pic>
    </p:spTree>
    <p:extLst>
      <p:ext uri="{BB962C8B-B14F-4D97-AF65-F5344CB8AC3E}">
        <p14:creationId xmlns:p14="http://schemas.microsoft.com/office/powerpoint/2010/main" val="3810443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97B641-C61A-4083-9D8B-612841D7CA71}"/>
              </a:ext>
            </a:extLst>
          </p:cNvPr>
          <p:cNvSpPr txBox="1"/>
          <p:nvPr/>
        </p:nvSpPr>
        <p:spPr>
          <a:xfrm>
            <a:off x="845127" y="1545010"/>
            <a:ext cx="9401175" cy="4616648"/>
          </a:xfrm>
          <a:prstGeom prst="rect">
            <a:avLst/>
          </a:prstGeom>
          <a:noFill/>
        </p:spPr>
        <p:txBody>
          <a:bodyPr wrap="square" rtlCol="0">
            <a:spAutoFit/>
          </a:bodyPr>
          <a:lstStyle/>
          <a:p>
            <a:endParaRPr lang="en-US" dirty="0"/>
          </a:p>
          <a:p>
            <a:r>
              <a:rPr lang="en-US" sz="2400" b="1" dirty="0"/>
              <a:t>Column A (Time):</a:t>
            </a:r>
          </a:p>
          <a:p>
            <a:endParaRPr lang="en-US" dirty="0"/>
          </a:p>
          <a:p>
            <a:r>
              <a:rPr lang="en-US" sz="2400" dirty="0"/>
              <a:t>This is the accumulated time of the simulation.  It is calculated by adding the “Time Step” to the accumulated time from the previous row.</a:t>
            </a:r>
          </a:p>
          <a:p>
            <a:endParaRPr lang="en-US" sz="2400" dirty="0"/>
          </a:p>
          <a:p>
            <a:r>
              <a:rPr lang="en-US" sz="2400" dirty="0" err="1"/>
              <a:t>Time</a:t>
            </a:r>
            <a:r>
              <a:rPr lang="en-US" sz="2400" baseline="-25000" dirty="0" err="1"/>
              <a:t>new</a:t>
            </a:r>
            <a:r>
              <a:rPr lang="en-US" sz="2400" dirty="0"/>
              <a:t>  =  Time</a:t>
            </a:r>
            <a:r>
              <a:rPr lang="en-US" sz="2400" baseline="-25000" dirty="0"/>
              <a:t>previous</a:t>
            </a:r>
            <a:r>
              <a:rPr lang="en-US" sz="2400" dirty="0"/>
              <a:t>  +  Time Step</a:t>
            </a:r>
          </a:p>
          <a:p>
            <a:endParaRPr lang="en-US" sz="2400" dirty="0"/>
          </a:p>
          <a:p>
            <a:r>
              <a:rPr lang="en-US" sz="2400" dirty="0"/>
              <a:t>                           </a:t>
            </a:r>
            <a:r>
              <a:rPr lang="en-US" sz="2400" dirty="0">
                <a:solidFill>
                  <a:srgbClr val="FF0000"/>
                </a:solidFill>
              </a:rPr>
              <a:t>A</a:t>
            </a:r>
          </a:p>
          <a:p>
            <a:r>
              <a:rPr lang="en-US" sz="2400" dirty="0">
                <a:solidFill>
                  <a:srgbClr val="FF0000"/>
                </a:solidFill>
              </a:rPr>
              <a:t>10</a:t>
            </a:r>
            <a:r>
              <a:rPr lang="en-US" sz="2400" dirty="0"/>
              <a:t>          =  A9  +  $B$3</a:t>
            </a:r>
          </a:p>
          <a:p>
            <a:r>
              <a:rPr lang="en-US" sz="2400" dirty="0"/>
              <a:t> </a:t>
            </a:r>
          </a:p>
          <a:p>
            <a:endParaRPr lang="en-US" sz="2400" dirty="0"/>
          </a:p>
          <a:p>
            <a:endParaRPr lang="en-US" dirty="0"/>
          </a:p>
        </p:txBody>
      </p:sp>
      <p:sp>
        <p:nvSpPr>
          <p:cNvPr id="5" name="TextBox 4">
            <a:extLst>
              <a:ext uri="{FF2B5EF4-FFF2-40B4-BE49-F238E27FC236}">
                <a16:creationId xmlns:a16="http://schemas.microsoft.com/office/drawing/2014/main" id="{07934CE2-C5CC-467A-8A07-B6B4910B99F2}"/>
              </a:ext>
            </a:extLst>
          </p:cNvPr>
          <p:cNvSpPr txBox="1"/>
          <p:nvPr/>
        </p:nvSpPr>
        <p:spPr>
          <a:xfrm>
            <a:off x="1576394" y="5560316"/>
            <a:ext cx="1514475" cy="523220"/>
          </a:xfrm>
          <a:prstGeom prst="rect">
            <a:avLst/>
          </a:prstGeom>
          <a:noFill/>
        </p:spPr>
        <p:txBody>
          <a:bodyPr wrap="square" rtlCol="0">
            <a:spAutoFit/>
          </a:bodyPr>
          <a:lstStyle/>
          <a:p>
            <a:pPr algn="ctr"/>
            <a:r>
              <a:rPr lang="en-US" sz="1400" dirty="0"/>
              <a:t>This is the time from row 9…</a:t>
            </a:r>
          </a:p>
        </p:txBody>
      </p:sp>
      <p:cxnSp>
        <p:nvCxnSpPr>
          <p:cNvPr id="6" name="Straight Arrow Connector 5">
            <a:extLst>
              <a:ext uri="{FF2B5EF4-FFF2-40B4-BE49-F238E27FC236}">
                <a16:creationId xmlns:a16="http://schemas.microsoft.com/office/drawing/2014/main" id="{B25B5049-FA9C-40C2-9FAD-E1230A5F8C55}"/>
              </a:ext>
            </a:extLst>
          </p:cNvPr>
          <p:cNvCxnSpPr>
            <a:cxnSpLocks/>
            <a:stCxn id="5" idx="0"/>
          </p:cNvCxnSpPr>
          <p:nvPr/>
        </p:nvCxnSpPr>
        <p:spPr>
          <a:xfrm flipV="1">
            <a:off x="2333632" y="5126182"/>
            <a:ext cx="0" cy="434134"/>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944CC2A-9150-4BE0-ADAD-2C9404BD6CF3}"/>
              </a:ext>
            </a:extLst>
          </p:cNvPr>
          <p:cNvCxnSpPr>
            <a:cxnSpLocks/>
          </p:cNvCxnSpPr>
          <p:nvPr/>
        </p:nvCxnSpPr>
        <p:spPr>
          <a:xfrm flipH="1">
            <a:off x="2333632" y="4019505"/>
            <a:ext cx="223484" cy="551731"/>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52B1FDB-C108-47DC-AB5B-A6171468B7F1}"/>
              </a:ext>
            </a:extLst>
          </p:cNvPr>
          <p:cNvCxnSpPr>
            <a:cxnSpLocks/>
          </p:cNvCxnSpPr>
          <p:nvPr/>
        </p:nvCxnSpPr>
        <p:spPr>
          <a:xfrm flipH="1">
            <a:off x="3509601" y="4019505"/>
            <a:ext cx="1034264" cy="611431"/>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41CC453-004B-43C6-8205-31A9103C3E91}"/>
              </a:ext>
            </a:extLst>
          </p:cNvPr>
          <p:cNvCxnSpPr>
            <a:cxnSpLocks/>
          </p:cNvCxnSpPr>
          <p:nvPr/>
        </p:nvCxnSpPr>
        <p:spPr>
          <a:xfrm flipH="1">
            <a:off x="4147276" y="4824963"/>
            <a:ext cx="1190262" cy="0"/>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sp>
        <p:nvSpPr>
          <p:cNvPr id="12" name="Footer Placeholder 11">
            <a:extLst>
              <a:ext uri="{FF2B5EF4-FFF2-40B4-BE49-F238E27FC236}">
                <a16:creationId xmlns:a16="http://schemas.microsoft.com/office/drawing/2014/main" id="{430F3D5B-75AA-47DF-9D41-7C092E5C45B4}"/>
              </a:ext>
            </a:extLst>
          </p:cNvPr>
          <p:cNvSpPr>
            <a:spLocks noGrp="1"/>
          </p:cNvSpPr>
          <p:nvPr>
            <p:ph type="ftr" sz="quarter" idx="11"/>
          </p:nvPr>
        </p:nvSpPr>
        <p:spPr/>
        <p:txBody>
          <a:bodyPr/>
          <a:lstStyle/>
          <a:p>
            <a:r>
              <a:rPr lang="en-US"/>
              <a:t>Copyright LabRat Scientific</a:t>
            </a:r>
          </a:p>
        </p:txBody>
      </p:sp>
      <p:sp>
        <p:nvSpPr>
          <p:cNvPr id="13" name="Slide Number Placeholder 12">
            <a:extLst>
              <a:ext uri="{FF2B5EF4-FFF2-40B4-BE49-F238E27FC236}">
                <a16:creationId xmlns:a16="http://schemas.microsoft.com/office/drawing/2014/main" id="{23542793-EE68-49DC-8993-9E0D92E6D8BF}"/>
              </a:ext>
            </a:extLst>
          </p:cNvPr>
          <p:cNvSpPr>
            <a:spLocks noGrp="1"/>
          </p:cNvSpPr>
          <p:nvPr>
            <p:ph type="sldNum" sz="quarter" idx="12"/>
          </p:nvPr>
        </p:nvSpPr>
        <p:spPr/>
        <p:txBody>
          <a:bodyPr/>
          <a:lstStyle/>
          <a:p>
            <a:fld id="{8A537905-2EFC-4C33-B52C-56ACC17D15B7}" type="slidenum">
              <a:rPr lang="en-US" smtClean="0"/>
              <a:t>10</a:t>
            </a:fld>
            <a:endParaRPr lang="en-US"/>
          </a:p>
        </p:txBody>
      </p:sp>
      <p:sp>
        <p:nvSpPr>
          <p:cNvPr id="10" name="TextBox 9">
            <a:extLst>
              <a:ext uri="{FF2B5EF4-FFF2-40B4-BE49-F238E27FC236}">
                <a16:creationId xmlns:a16="http://schemas.microsoft.com/office/drawing/2014/main" id="{19F22B71-EC7B-4C76-9A66-08EF7419DE90}"/>
              </a:ext>
            </a:extLst>
          </p:cNvPr>
          <p:cNvSpPr txBox="1"/>
          <p:nvPr/>
        </p:nvSpPr>
        <p:spPr>
          <a:xfrm>
            <a:off x="845127" y="520505"/>
            <a:ext cx="10409027" cy="830997"/>
          </a:xfrm>
          <a:prstGeom prst="rect">
            <a:avLst/>
          </a:prstGeom>
          <a:noFill/>
        </p:spPr>
        <p:txBody>
          <a:bodyPr wrap="square" rtlCol="0">
            <a:spAutoFit/>
          </a:bodyPr>
          <a:lstStyle/>
          <a:p>
            <a:r>
              <a:rPr lang="en-US" sz="2400" dirty="0"/>
              <a:t>Row 10 is where the computations really begin.  Let’s look at the equations in each of the columns.</a:t>
            </a:r>
          </a:p>
        </p:txBody>
      </p:sp>
      <p:sp>
        <p:nvSpPr>
          <p:cNvPr id="14" name="TextBox 13">
            <a:extLst>
              <a:ext uri="{FF2B5EF4-FFF2-40B4-BE49-F238E27FC236}">
                <a16:creationId xmlns:a16="http://schemas.microsoft.com/office/drawing/2014/main" id="{9190DEAD-C5DD-4341-B541-3629ADFCEBBC}"/>
              </a:ext>
            </a:extLst>
          </p:cNvPr>
          <p:cNvSpPr txBox="1"/>
          <p:nvPr/>
        </p:nvSpPr>
        <p:spPr>
          <a:xfrm>
            <a:off x="5623162" y="4019505"/>
            <a:ext cx="5974876" cy="1815605"/>
          </a:xfrm>
          <a:prstGeom prst="rect">
            <a:avLst/>
          </a:prstGeom>
          <a:noFill/>
        </p:spPr>
        <p:txBody>
          <a:bodyPr wrap="square" rtlCol="0">
            <a:spAutoFit/>
          </a:bodyPr>
          <a:lstStyle/>
          <a:p>
            <a:r>
              <a:rPr lang="en-US" sz="1400" dirty="0"/>
              <a:t>Once we get the first computational line of code written, we will simply copy and paste the row to the lower rows.  This will save a huge amount of time.  When we do this, the spreadsheet automatically changes the row and column designations in the equations.  If we don’t want the row/column to be used in the equations to change as we copy and paste, we need to use the “$” to tell the spreadsheet to always use a fixed cell.  For example, when we copy and paste the cell calculating accumulated time, we want to always use the Time Step in cell B3, so we need to designate it as $B$3. </a:t>
            </a:r>
          </a:p>
        </p:txBody>
      </p:sp>
    </p:spTree>
    <p:extLst>
      <p:ext uri="{BB962C8B-B14F-4D97-AF65-F5344CB8AC3E}">
        <p14:creationId xmlns:p14="http://schemas.microsoft.com/office/powerpoint/2010/main" val="673409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B0BF21-7AB7-42E1-825D-92E13B56F8B5}"/>
              </a:ext>
            </a:extLst>
          </p:cNvPr>
          <p:cNvSpPr txBox="1"/>
          <p:nvPr/>
        </p:nvSpPr>
        <p:spPr>
          <a:xfrm>
            <a:off x="1025236" y="955964"/>
            <a:ext cx="9864437" cy="4524315"/>
          </a:xfrm>
          <a:prstGeom prst="rect">
            <a:avLst/>
          </a:prstGeom>
          <a:noFill/>
        </p:spPr>
        <p:txBody>
          <a:bodyPr wrap="square" rtlCol="0">
            <a:spAutoFit/>
          </a:bodyPr>
          <a:lstStyle/>
          <a:p>
            <a:r>
              <a:rPr lang="en-US" sz="2400" dirty="0"/>
              <a:t>Before we move on to the next column, it might be good to review some basic free-falling physics.  When drag is neglected, a body falls at a constant acceleration.  In the case of this simulation we are assuming 32.2 Ft/Sec</a:t>
            </a:r>
            <a:r>
              <a:rPr lang="en-US" sz="2400" baseline="30000" dirty="0"/>
              <a:t>2</a:t>
            </a:r>
            <a:r>
              <a:rPr lang="en-US" sz="2400" dirty="0"/>
              <a:t>.</a:t>
            </a:r>
          </a:p>
          <a:p>
            <a:endParaRPr lang="en-US" sz="2400" dirty="0"/>
          </a:p>
          <a:p>
            <a:r>
              <a:rPr lang="en-US" sz="2400" dirty="0"/>
              <a:t>This simulation uses a simple Euler numerical integration scheme to calculate the velocity and distance based on the instantaneous acceleration of the body.  In the case of the free falling body, the instantaneous acceleration is a constant 32.2.  Since it is constant, it doesn’t make a whole lot of sense to display it for every time step.  However, in more complex simulations, instantaneous acceleration changes over time and it should be displayed.</a:t>
            </a:r>
          </a:p>
          <a:p>
            <a:endParaRPr lang="en-US" sz="2400" dirty="0"/>
          </a:p>
          <a:p>
            <a:r>
              <a:rPr lang="en-US" sz="2400" dirty="0"/>
              <a:t>Now on to calculating the velocity and height of the falling object…</a:t>
            </a:r>
          </a:p>
        </p:txBody>
      </p:sp>
      <p:sp>
        <p:nvSpPr>
          <p:cNvPr id="3" name="Footer Placeholder 2">
            <a:extLst>
              <a:ext uri="{FF2B5EF4-FFF2-40B4-BE49-F238E27FC236}">
                <a16:creationId xmlns:a16="http://schemas.microsoft.com/office/drawing/2014/main" id="{087B37E3-9B62-42EF-AABB-1448C38BBBE3}"/>
              </a:ext>
            </a:extLst>
          </p:cNvPr>
          <p:cNvSpPr>
            <a:spLocks noGrp="1"/>
          </p:cNvSpPr>
          <p:nvPr>
            <p:ph type="ftr" sz="quarter" idx="11"/>
          </p:nvPr>
        </p:nvSpPr>
        <p:spPr/>
        <p:txBody>
          <a:bodyPr/>
          <a:lstStyle/>
          <a:p>
            <a:r>
              <a:rPr lang="en-US"/>
              <a:t>Copyright LabRat Scientific</a:t>
            </a:r>
          </a:p>
        </p:txBody>
      </p:sp>
      <p:sp>
        <p:nvSpPr>
          <p:cNvPr id="4" name="Slide Number Placeholder 3">
            <a:extLst>
              <a:ext uri="{FF2B5EF4-FFF2-40B4-BE49-F238E27FC236}">
                <a16:creationId xmlns:a16="http://schemas.microsoft.com/office/drawing/2014/main" id="{B0D3E125-1EB3-45DE-8CF2-193CE7ECB26E}"/>
              </a:ext>
            </a:extLst>
          </p:cNvPr>
          <p:cNvSpPr>
            <a:spLocks noGrp="1"/>
          </p:cNvSpPr>
          <p:nvPr>
            <p:ph type="sldNum" sz="quarter" idx="12"/>
          </p:nvPr>
        </p:nvSpPr>
        <p:spPr/>
        <p:txBody>
          <a:bodyPr/>
          <a:lstStyle/>
          <a:p>
            <a:fld id="{8A537905-2EFC-4C33-B52C-56ACC17D15B7}" type="slidenum">
              <a:rPr lang="en-US" smtClean="0"/>
              <a:t>11</a:t>
            </a:fld>
            <a:endParaRPr lang="en-US"/>
          </a:p>
        </p:txBody>
      </p:sp>
    </p:spTree>
    <p:extLst>
      <p:ext uri="{BB962C8B-B14F-4D97-AF65-F5344CB8AC3E}">
        <p14:creationId xmlns:p14="http://schemas.microsoft.com/office/powerpoint/2010/main" val="589941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97B641-C61A-4083-9D8B-612841D7CA71}"/>
              </a:ext>
            </a:extLst>
          </p:cNvPr>
          <p:cNvSpPr txBox="1"/>
          <p:nvPr/>
        </p:nvSpPr>
        <p:spPr>
          <a:xfrm>
            <a:off x="748145" y="489928"/>
            <a:ext cx="10252790" cy="6278642"/>
          </a:xfrm>
          <a:prstGeom prst="rect">
            <a:avLst/>
          </a:prstGeom>
          <a:noFill/>
        </p:spPr>
        <p:txBody>
          <a:bodyPr wrap="square" rtlCol="0">
            <a:spAutoFit/>
          </a:bodyPr>
          <a:lstStyle/>
          <a:p>
            <a:endParaRPr lang="en-US" dirty="0"/>
          </a:p>
          <a:p>
            <a:r>
              <a:rPr lang="en-US" sz="2400" b="1" dirty="0"/>
              <a:t>Column B (Velocity):</a:t>
            </a:r>
          </a:p>
          <a:p>
            <a:endParaRPr lang="en-US" dirty="0"/>
          </a:p>
          <a:p>
            <a:r>
              <a:rPr lang="en-US" sz="2400" dirty="0"/>
              <a:t>This is the accumulated velocity of the falling object.  It is calculated by </a:t>
            </a:r>
            <a:r>
              <a:rPr lang="en-US" sz="2400" u="sng" dirty="0"/>
              <a:t>adding </a:t>
            </a:r>
            <a:r>
              <a:rPr lang="en-US" sz="2400" dirty="0"/>
              <a:t>the “change in velocity” during the small sliver of time (dT) to the accumulated velocity from the previous row.</a:t>
            </a:r>
          </a:p>
          <a:p>
            <a:endParaRPr lang="en-US" sz="2400" dirty="0"/>
          </a:p>
          <a:p>
            <a:r>
              <a:rPr lang="en-US" sz="2400" dirty="0"/>
              <a:t>Velocity</a:t>
            </a:r>
            <a:r>
              <a:rPr lang="en-US" sz="2400" baseline="-25000" dirty="0"/>
              <a:t>new</a:t>
            </a:r>
            <a:r>
              <a:rPr lang="en-US" sz="2400" dirty="0"/>
              <a:t>   =   Velocity</a:t>
            </a:r>
            <a:r>
              <a:rPr lang="en-US" sz="2400" baseline="-25000" dirty="0"/>
              <a:t>previous</a:t>
            </a:r>
            <a:r>
              <a:rPr lang="en-US" sz="2400" dirty="0"/>
              <a:t>   +   (Acceleration   x   dT)</a:t>
            </a:r>
          </a:p>
          <a:p>
            <a:endParaRPr lang="en-US" sz="2400" dirty="0"/>
          </a:p>
          <a:p>
            <a:r>
              <a:rPr lang="en-US" sz="2400" dirty="0"/>
              <a:t>                                </a:t>
            </a:r>
            <a:r>
              <a:rPr lang="en-US" sz="2400" dirty="0">
                <a:solidFill>
                  <a:srgbClr val="FF0000"/>
                </a:solidFill>
              </a:rPr>
              <a:t>B</a:t>
            </a:r>
          </a:p>
          <a:p>
            <a:r>
              <a:rPr lang="en-US" sz="2400" dirty="0">
                <a:solidFill>
                  <a:srgbClr val="FF0000"/>
                </a:solidFill>
              </a:rPr>
              <a:t>10</a:t>
            </a:r>
            <a:r>
              <a:rPr lang="en-US" sz="2400" dirty="0"/>
              <a:t>           =  B9 + ($B$4  *  $B$3)</a:t>
            </a:r>
          </a:p>
          <a:p>
            <a:endParaRPr lang="en-US" sz="2400" dirty="0"/>
          </a:p>
          <a:p>
            <a:r>
              <a:rPr lang="en-US" sz="2400" dirty="0"/>
              <a:t>Notice that this equation uses the constant Acceleration and constant dT (i.e. they don’t change with time).  As such, we use the “$” designation so the cells don’t change when rows are copied and pasted. </a:t>
            </a:r>
          </a:p>
          <a:p>
            <a:endParaRPr lang="en-US" dirty="0"/>
          </a:p>
          <a:p>
            <a:endParaRPr lang="en-US" dirty="0"/>
          </a:p>
          <a:p>
            <a:endParaRPr lang="en-US" dirty="0"/>
          </a:p>
        </p:txBody>
      </p:sp>
      <p:cxnSp>
        <p:nvCxnSpPr>
          <p:cNvPr id="7" name="Straight Arrow Connector 6">
            <a:extLst>
              <a:ext uri="{FF2B5EF4-FFF2-40B4-BE49-F238E27FC236}">
                <a16:creationId xmlns:a16="http://schemas.microsoft.com/office/drawing/2014/main" id="{E944CC2A-9150-4BE0-ADAD-2C9404BD6CF3}"/>
              </a:ext>
            </a:extLst>
          </p:cNvPr>
          <p:cNvCxnSpPr>
            <a:cxnSpLocks/>
          </p:cNvCxnSpPr>
          <p:nvPr/>
        </p:nvCxnSpPr>
        <p:spPr>
          <a:xfrm flipH="1">
            <a:off x="4898647" y="3383104"/>
            <a:ext cx="2105359" cy="682456"/>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52B1FDB-C108-47DC-AB5B-A6171468B7F1}"/>
              </a:ext>
            </a:extLst>
          </p:cNvPr>
          <p:cNvCxnSpPr>
            <a:cxnSpLocks/>
          </p:cNvCxnSpPr>
          <p:nvPr/>
        </p:nvCxnSpPr>
        <p:spPr>
          <a:xfrm flipH="1">
            <a:off x="3559126" y="3312626"/>
            <a:ext cx="2052045" cy="669103"/>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sp>
        <p:nvSpPr>
          <p:cNvPr id="12" name="Footer Placeholder 11">
            <a:extLst>
              <a:ext uri="{FF2B5EF4-FFF2-40B4-BE49-F238E27FC236}">
                <a16:creationId xmlns:a16="http://schemas.microsoft.com/office/drawing/2014/main" id="{430F3D5B-75AA-47DF-9D41-7C092E5C45B4}"/>
              </a:ext>
            </a:extLst>
          </p:cNvPr>
          <p:cNvSpPr>
            <a:spLocks noGrp="1"/>
          </p:cNvSpPr>
          <p:nvPr>
            <p:ph type="ftr" sz="quarter" idx="11"/>
          </p:nvPr>
        </p:nvSpPr>
        <p:spPr/>
        <p:txBody>
          <a:bodyPr/>
          <a:lstStyle/>
          <a:p>
            <a:r>
              <a:rPr lang="en-US"/>
              <a:t>Copyright LabRat Scientific</a:t>
            </a:r>
          </a:p>
        </p:txBody>
      </p:sp>
      <p:sp>
        <p:nvSpPr>
          <p:cNvPr id="13" name="Slide Number Placeholder 12">
            <a:extLst>
              <a:ext uri="{FF2B5EF4-FFF2-40B4-BE49-F238E27FC236}">
                <a16:creationId xmlns:a16="http://schemas.microsoft.com/office/drawing/2014/main" id="{23542793-EE68-49DC-8993-9E0D92E6D8BF}"/>
              </a:ext>
            </a:extLst>
          </p:cNvPr>
          <p:cNvSpPr>
            <a:spLocks noGrp="1"/>
          </p:cNvSpPr>
          <p:nvPr>
            <p:ph type="sldNum" sz="quarter" idx="12"/>
          </p:nvPr>
        </p:nvSpPr>
        <p:spPr/>
        <p:txBody>
          <a:bodyPr/>
          <a:lstStyle/>
          <a:p>
            <a:fld id="{8A537905-2EFC-4C33-B52C-56ACC17D15B7}" type="slidenum">
              <a:rPr lang="en-US" smtClean="0"/>
              <a:t>12</a:t>
            </a:fld>
            <a:endParaRPr lang="en-US"/>
          </a:p>
        </p:txBody>
      </p:sp>
      <p:cxnSp>
        <p:nvCxnSpPr>
          <p:cNvPr id="17" name="Straight Arrow Connector 16">
            <a:extLst>
              <a:ext uri="{FF2B5EF4-FFF2-40B4-BE49-F238E27FC236}">
                <a16:creationId xmlns:a16="http://schemas.microsoft.com/office/drawing/2014/main" id="{290DDE37-10D2-4DCE-A3EC-855AC56D3CA7}"/>
              </a:ext>
            </a:extLst>
          </p:cNvPr>
          <p:cNvCxnSpPr>
            <a:cxnSpLocks/>
          </p:cNvCxnSpPr>
          <p:nvPr/>
        </p:nvCxnSpPr>
        <p:spPr>
          <a:xfrm flipH="1">
            <a:off x="2554564" y="3383105"/>
            <a:ext cx="537664" cy="492283"/>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1848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97B641-C61A-4083-9D8B-612841D7CA71}"/>
              </a:ext>
            </a:extLst>
          </p:cNvPr>
          <p:cNvSpPr txBox="1"/>
          <p:nvPr/>
        </p:nvSpPr>
        <p:spPr>
          <a:xfrm>
            <a:off x="776280" y="248726"/>
            <a:ext cx="9401175" cy="6647974"/>
          </a:xfrm>
          <a:prstGeom prst="rect">
            <a:avLst/>
          </a:prstGeom>
          <a:noFill/>
        </p:spPr>
        <p:txBody>
          <a:bodyPr wrap="square" rtlCol="0">
            <a:spAutoFit/>
          </a:bodyPr>
          <a:lstStyle/>
          <a:p>
            <a:endParaRPr lang="en-US" dirty="0"/>
          </a:p>
          <a:p>
            <a:r>
              <a:rPr lang="en-US" sz="2400" b="1" dirty="0"/>
              <a:t>Column C (Height):</a:t>
            </a:r>
          </a:p>
          <a:p>
            <a:endParaRPr lang="en-US" dirty="0"/>
          </a:p>
          <a:p>
            <a:r>
              <a:rPr lang="en-US" sz="2400" dirty="0"/>
              <a:t>This is the accumulated height of the falling object.  It is calculated by </a:t>
            </a:r>
            <a:r>
              <a:rPr lang="en-US" sz="2400" u="sng" dirty="0"/>
              <a:t>subtracting</a:t>
            </a:r>
            <a:r>
              <a:rPr lang="en-US" sz="2400" dirty="0"/>
              <a:t> the distance the object has fallen during the small sliver of time (dT) from the height in the previous row.</a:t>
            </a:r>
          </a:p>
          <a:p>
            <a:endParaRPr lang="en-US" sz="2400" dirty="0"/>
          </a:p>
          <a:p>
            <a:r>
              <a:rPr lang="en-US" sz="2400" dirty="0" err="1"/>
              <a:t>Height</a:t>
            </a:r>
            <a:r>
              <a:rPr lang="en-US" sz="2400" baseline="-25000" dirty="0" err="1"/>
              <a:t>new</a:t>
            </a:r>
            <a:r>
              <a:rPr lang="en-US" sz="2400" dirty="0"/>
              <a:t>   =   </a:t>
            </a:r>
            <a:r>
              <a:rPr lang="en-US" sz="2400" dirty="0" err="1"/>
              <a:t>Height</a:t>
            </a:r>
            <a:r>
              <a:rPr lang="en-US" sz="2400" baseline="-25000" dirty="0" err="1"/>
              <a:t>previous</a:t>
            </a:r>
            <a:r>
              <a:rPr lang="en-US" sz="2400" dirty="0"/>
              <a:t>   -   (Velocity   x   dT)</a:t>
            </a:r>
          </a:p>
          <a:p>
            <a:endParaRPr lang="en-US" sz="2400" dirty="0"/>
          </a:p>
          <a:p>
            <a:r>
              <a:rPr lang="en-US" sz="2400" dirty="0"/>
              <a:t>                                </a:t>
            </a:r>
            <a:r>
              <a:rPr lang="en-US" sz="2400" dirty="0">
                <a:solidFill>
                  <a:srgbClr val="FF0000"/>
                </a:solidFill>
              </a:rPr>
              <a:t>C</a:t>
            </a:r>
          </a:p>
          <a:p>
            <a:r>
              <a:rPr lang="en-US" sz="2400" dirty="0">
                <a:solidFill>
                  <a:srgbClr val="FF0000"/>
                </a:solidFill>
              </a:rPr>
              <a:t>10</a:t>
            </a:r>
            <a:r>
              <a:rPr lang="en-US" sz="2400" dirty="0"/>
              <a:t>           =  C9 + (B9  *  $B$3)</a:t>
            </a:r>
          </a:p>
          <a:p>
            <a:endParaRPr lang="en-US" sz="2400" dirty="0"/>
          </a:p>
          <a:p>
            <a:r>
              <a:rPr lang="en-US" sz="2400" dirty="0"/>
              <a:t>In this cell, the velocity does change with time, and thus we need to use a value from the previous row (B9).  As such, we don’t use $B$9…  However, we are still using the “fixed” time step dT, so we use $B$3 so the same cell is used even when we cut and paste subsequent rows.  </a:t>
            </a:r>
          </a:p>
          <a:p>
            <a:endParaRPr lang="en-US" dirty="0"/>
          </a:p>
          <a:p>
            <a:endParaRPr lang="en-US" dirty="0"/>
          </a:p>
          <a:p>
            <a:endParaRPr lang="en-US" dirty="0"/>
          </a:p>
        </p:txBody>
      </p:sp>
      <p:cxnSp>
        <p:nvCxnSpPr>
          <p:cNvPr id="7" name="Straight Arrow Connector 6">
            <a:extLst>
              <a:ext uri="{FF2B5EF4-FFF2-40B4-BE49-F238E27FC236}">
                <a16:creationId xmlns:a16="http://schemas.microsoft.com/office/drawing/2014/main" id="{E944CC2A-9150-4BE0-ADAD-2C9404BD6CF3}"/>
              </a:ext>
            </a:extLst>
          </p:cNvPr>
          <p:cNvCxnSpPr>
            <a:cxnSpLocks/>
          </p:cNvCxnSpPr>
          <p:nvPr/>
        </p:nvCxnSpPr>
        <p:spPr>
          <a:xfrm flipH="1">
            <a:off x="4375052" y="3034806"/>
            <a:ext cx="1854841" cy="707197"/>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52B1FDB-C108-47DC-AB5B-A6171468B7F1}"/>
              </a:ext>
            </a:extLst>
          </p:cNvPr>
          <p:cNvCxnSpPr>
            <a:cxnSpLocks/>
          </p:cNvCxnSpPr>
          <p:nvPr/>
        </p:nvCxnSpPr>
        <p:spPr>
          <a:xfrm flipH="1">
            <a:off x="3319975" y="3092743"/>
            <a:ext cx="1759423" cy="649260"/>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sp>
        <p:nvSpPr>
          <p:cNvPr id="12" name="Footer Placeholder 11">
            <a:extLst>
              <a:ext uri="{FF2B5EF4-FFF2-40B4-BE49-F238E27FC236}">
                <a16:creationId xmlns:a16="http://schemas.microsoft.com/office/drawing/2014/main" id="{430F3D5B-75AA-47DF-9D41-7C092E5C45B4}"/>
              </a:ext>
            </a:extLst>
          </p:cNvPr>
          <p:cNvSpPr>
            <a:spLocks noGrp="1"/>
          </p:cNvSpPr>
          <p:nvPr>
            <p:ph type="ftr" sz="quarter" idx="11"/>
          </p:nvPr>
        </p:nvSpPr>
        <p:spPr/>
        <p:txBody>
          <a:bodyPr/>
          <a:lstStyle/>
          <a:p>
            <a:r>
              <a:rPr lang="en-US"/>
              <a:t>Copyright LabRat Scientific</a:t>
            </a:r>
          </a:p>
        </p:txBody>
      </p:sp>
      <p:sp>
        <p:nvSpPr>
          <p:cNvPr id="13" name="Slide Number Placeholder 12">
            <a:extLst>
              <a:ext uri="{FF2B5EF4-FFF2-40B4-BE49-F238E27FC236}">
                <a16:creationId xmlns:a16="http://schemas.microsoft.com/office/drawing/2014/main" id="{23542793-EE68-49DC-8993-9E0D92E6D8BF}"/>
              </a:ext>
            </a:extLst>
          </p:cNvPr>
          <p:cNvSpPr>
            <a:spLocks noGrp="1"/>
          </p:cNvSpPr>
          <p:nvPr>
            <p:ph type="sldNum" sz="quarter" idx="12"/>
          </p:nvPr>
        </p:nvSpPr>
        <p:spPr/>
        <p:txBody>
          <a:bodyPr/>
          <a:lstStyle/>
          <a:p>
            <a:fld id="{8A537905-2EFC-4C33-B52C-56ACC17D15B7}" type="slidenum">
              <a:rPr lang="en-US" smtClean="0"/>
              <a:t>13</a:t>
            </a:fld>
            <a:endParaRPr lang="en-US"/>
          </a:p>
        </p:txBody>
      </p:sp>
      <p:cxnSp>
        <p:nvCxnSpPr>
          <p:cNvPr id="9" name="Straight Arrow Connector 8">
            <a:extLst>
              <a:ext uri="{FF2B5EF4-FFF2-40B4-BE49-F238E27FC236}">
                <a16:creationId xmlns:a16="http://schemas.microsoft.com/office/drawing/2014/main" id="{AC200D48-1893-4873-995D-A7221181B75C}"/>
              </a:ext>
            </a:extLst>
          </p:cNvPr>
          <p:cNvCxnSpPr>
            <a:cxnSpLocks/>
          </p:cNvCxnSpPr>
          <p:nvPr/>
        </p:nvCxnSpPr>
        <p:spPr>
          <a:xfrm flipH="1">
            <a:off x="2610728" y="3122544"/>
            <a:ext cx="300326" cy="619459"/>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3503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5F42C9A-B88E-451A-80B1-F9FC36A14EA6}"/>
              </a:ext>
            </a:extLst>
          </p:cNvPr>
          <p:cNvSpPr>
            <a:spLocks noGrp="1"/>
          </p:cNvSpPr>
          <p:nvPr>
            <p:ph type="ftr" sz="quarter" idx="11"/>
          </p:nvPr>
        </p:nvSpPr>
        <p:spPr/>
        <p:txBody>
          <a:bodyPr/>
          <a:lstStyle/>
          <a:p>
            <a:r>
              <a:rPr lang="en-US"/>
              <a:t>Copyright LabRat Scientific</a:t>
            </a:r>
          </a:p>
        </p:txBody>
      </p:sp>
      <p:sp>
        <p:nvSpPr>
          <p:cNvPr id="3" name="Slide Number Placeholder 2">
            <a:extLst>
              <a:ext uri="{FF2B5EF4-FFF2-40B4-BE49-F238E27FC236}">
                <a16:creationId xmlns:a16="http://schemas.microsoft.com/office/drawing/2014/main" id="{5981EB57-5070-419E-8B79-C75D1F9E3483}"/>
              </a:ext>
            </a:extLst>
          </p:cNvPr>
          <p:cNvSpPr>
            <a:spLocks noGrp="1"/>
          </p:cNvSpPr>
          <p:nvPr>
            <p:ph type="sldNum" sz="quarter" idx="12"/>
          </p:nvPr>
        </p:nvSpPr>
        <p:spPr/>
        <p:txBody>
          <a:bodyPr/>
          <a:lstStyle/>
          <a:p>
            <a:fld id="{8A537905-2EFC-4C33-B52C-56ACC17D15B7}" type="slidenum">
              <a:rPr lang="en-US" smtClean="0"/>
              <a:t>14</a:t>
            </a:fld>
            <a:endParaRPr lang="en-US"/>
          </a:p>
        </p:txBody>
      </p:sp>
      <p:graphicFrame>
        <p:nvGraphicFramePr>
          <p:cNvPr id="4" name="Table 3">
            <a:extLst>
              <a:ext uri="{FF2B5EF4-FFF2-40B4-BE49-F238E27FC236}">
                <a16:creationId xmlns:a16="http://schemas.microsoft.com/office/drawing/2014/main" id="{385F15BE-6759-41DA-84E1-09A569C929E3}"/>
              </a:ext>
            </a:extLst>
          </p:cNvPr>
          <p:cNvGraphicFramePr>
            <a:graphicFrameLocks noGrp="1"/>
          </p:cNvGraphicFramePr>
          <p:nvPr>
            <p:extLst>
              <p:ext uri="{D42A27DB-BD31-4B8C-83A1-F6EECF244321}">
                <p14:modId xmlns:p14="http://schemas.microsoft.com/office/powerpoint/2010/main" val="655198825"/>
              </p:ext>
            </p:extLst>
          </p:nvPr>
        </p:nvGraphicFramePr>
        <p:xfrm>
          <a:off x="1854201" y="2703210"/>
          <a:ext cx="8127999" cy="3708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140442237"/>
                    </a:ext>
                  </a:extLst>
                </a:gridCol>
                <a:gridCol w="2709333">
                  <a:extLst>
                    <a:ext uri="{9D8B030D-6E8A-4147-A177-3AD203B41FA5}">
                      <a16:colId xmlns:a16="http://schemas.microsoft.com/office/drawing/2014/main" val="1317886967"/>
                    </a:ext>
                  </a:extLst>
                </a:gridCol>
                <a:gridCol w="2709333">
                  <a:extLst>
                    <a:ext uri="{9D8B030D-6E8A-4147-A177-3AD203B41FA5}">
                      <a16:colId xmlns:a16="http://schemas.microsoft.com/office/drawing/2014/main" val="3227847213"/>
                    </a:ext>
                  </a:extLst>
                </a:gridCol>
              </a:tblGrid>
              <a:tr h="370840">
                <a:tc>
                  <a:txBody>
                    <a:bodyPr/>
                    <a:lstStyle/>
                    <a:p>
                      <a:r>
                        <a:rPr lang="en-US" dirty="0">
                          <a:solidFill>
                            <a:schemeClr val="tx1"/>
                          </a:solidFill>
                        </a:rPr>
                        <a:t>= A9 + $B$3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tx1"/>
                          </a:solidFill>
                        </a:rPr>
                        <a:t>= B9 + ($B$4 * $B$3)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tx1"/>
                          </a:solidFill>
                        </a:rPr>
                        <a:t>= C9 – (B10 * $B$3)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2621083"/>
                  </a:ext>
                </a:extLst>
              </a:tr>
            </a:tbl>
          </a:graphicData>
        </a:graphic>
      </p:graphicFrame>
      <p:sp>
        <p:nvSpPr>
          <p:cNvPr id="5" name="TextBox 4">
            <a:extLst>
              <a:ext uri="{FF2B5EF4-FFF2-40B4-BE49-F238E27FC236}">
                <a16:creationId xmlns:a16="http://schemas.microsoft.com/office/drawing/2014/main" id="{61A87E51-6E35-441A-8CAD-C312DA747EFC}"/>
              </a:ext>
            </a:extLst>
          </p:cNvPr>
          <p:cNvSpPr txBox="1"/>
          <p:nvPr/>
        </p:nvSpPr>
        <p:spPr>
          <a:xfrm>
            <a:off x="1305561" y="2704718"/>
            <a:ext cx="548640" cy="369332"/>
          </a:xfrm>
          <a:prstGeom prst="rect">
            <a:avLst/>
          </a:prstGeom>
          <a:noFill/>
        </p:spPr>
        <p:txBody>
          <a:bodyPr wrap="square" rtlCol="0">
            <a:spAutoFit/>
          </a:bodyPr>
          <a:lstStyle/>
          <a:p>
            <a:r>
              <a:rPr lang="en-US" dirty="0">
                <a:solidFill>
                  <a:srgbClr val="FF0000"/>
                </a:solidFill>
              </a:rPr>
              <a:t>10</a:t>
            </a:r>
          </a:p>
        </p:txBody>
      </p:sp>
      <p:sp>
        <p:nvSpPr>
          <p:cNvPr id="6" name="TextBox 5">
            <a:extLst>
              <a:ext uri="{FF2B5EF4-FFF2-40B4-BE49-F238E27FC236}">
                <a16:creationId xmlns:a16="http://schemas.microsoft.com/office/drawing/2014/main" id="{EE12680D-F399-4EBA-89E7-7682934D5C5D}"/>
              </a:ext>
            </a:extLst>
          </p:cNvPr>
          <p:cNvSpPr txBox="1"/>
          <p:nvPr/>
        </p:nvSpPr>
        <p:spPr>
          <a:xfrm>
            <a:off x="3019476" y="2238139"/>
            <a:ext cx="548640" cy="369332"/>
          </a:xfrm>
          <a:prstGeom prst="rect">
            <a:avLst/>
          </a:prstGeom>
          <a:noFill/>
        </p:spPr>
        <p:txBody>
          <a:bodyPr wrap="square" rtlCol="0">
            <a:spAutoFit/>
          </a:bodyPr>
          <a:lstStyle/>
          <a:p>
            <a:r>
              <a:rPr lang="en-US" dirty="0">
                <a:solidFill>
                  <a:srgbClr val="FF0000"/>
                </a:solidFill>
              </a:rPr>
              <a:t>A</a:t>
            </a:r>
          </a:p>
        </p:txBody>
      </p:sp>
      <p:sp>
        <p:nvSpPr>
          <p:cNvPr id="7" name="TextBox 6">
            <a:extLst>
              <a:ext uri="{FF2B5EF4-FFF2-40B4-BE49-F238E27FC236}">
                <a16:creationId xmlns:a16="http://schemas.microsoft.com/office/drawing/2014/main" id="{3B2BE7BE-48D2-4E60-A2FA-7A840E657850}"/>
              </a:ext>
            </a:extLst>
          </p:cNvPr>
          <p:cNvSpPr txBox="1"/>
          <p:nvPr/>
        </p:nvSpPr>
        <p:spPr>
          <a:xfrm>
            <a:off x="5720476" y="2238145"/>
            <a:ext cx="548640" cy="369332"/>
          </a:xfrm>
          <a:prstGeom prst="rect">
            <a:avLst/>
          </a:prstGeom>
          <a:noFill/>
        </p:spPr>
        <p:txBody>
          <a:bodyPr wrap="square" rtlCol="0">
            <a:spAutoFit/>
          </a:bodyPr>
          <a:lstStyle/>
          <a:p>
            <a:r>
              <a:rPr lang="en-US" dirty="0"/>
              <a:t>B</a:t>
            </a:r>
          </a:p>
        </p:txBody>
      </p:sp>
      <p:sp>
        <p:nvSpPr>
          <p:cNvPr id="8" name="TextBox 7">
            <a:extLst>
              <a:ext uri="{FF2B5EF4-FFF2-40B4-BE49-F238E27FC236}">
                <a16:creationId xmlns:a16="http://schemas.microsoft.com/office/drawing/2014/main" id="{099A0D4F-7C94-4A4B-A03C-79474D0FE99D}"/>
              </a:ext>
            </a:extLst>
          </p:cNvPr>
          <p:cNvSpPr txBox="1"/>
          <p:nvPr/>
        </p:nvSpPr>
        <p:spPr>
          <a:xfrm>
            <a:off x="8491814" y="2238141"/>
            <a:ext cx="548640" cy="369332"/>
          </a:xfrm>
          <a:prstGeom prst="rect">
            <a:avLst/>
          </a:prstGeom>
          <a:noFill/>
        </p:spPr>
        <p:txBody>
          <a:bodyPr wrap="square" rtlCol="0">
            <a:spAutoFit/>
          </a:bodyPr>
          <a:lstStyle/>
          <a:p>
            <a:r>
              <a:rPr lang="en-US" dirty="0"/>
              <a:t>C</a:t>
            </a:r>
          </a:p>
        </p:txBody>
      </p:sp>
      <p:sp>
        <p:nvSpPr>
          <p:cNvPr id="9" name="TextBox 8">
            <a:extLst>
              <a:ext uri="{FF2B5EF4-FFF2-40B4-BE49-F238E27FC236}">
                <a16:creationId xmlns:a16="http://schemas.microsoft.com/office/drawing/2014/main" id="{46287183-97DA-4464-8DFD-20CD8926FE50}"/>
              </a:ext>
            </a:extLst>
          </p:cNvPr>
          <p:cNvSpPr txBox="1"/>
          <p:nvPr/>
        </p:nvSpPr>
        <p:spPr>
          <a:xfrm>
            <a:off x="1128150" y="3856742"/>
            <a:ext cx="9580099" cy="1200329"/>
          </a:xfrm>
          <a:prstGeom prst="rect">
            <a:avLst/>
          </a:prstGeom>
          <a:noFill/>
        </p:spPr>
        <p:txBody>
          <a:bodyPr wrap="square" rtlCol="0">
            <a:spAutoFit/>
          </a:bodyPr>
          <a:lstStyle/>
          <a:p>
            <a:r>
              <a:rPr lang="en-US" sz="2400" dirty="0"/>
              <a:t>If you are inexperienced in using spreadsheets this can be a little confusing.  Just remember, in reality the equation in the first column is actually saying  </a:t>
            </a:r>
            <a:r>
              <a:rPr lang="en-US" sz="2400" b="1" dirty="0">
                <a:solidFill>
                  <a:srgbClr val="FF0000"/>
                </a:solidFill>
              </a:rPr>
              <a:t>A10</a:t>
            </a:r>
            <a:r>
              <a:rPr lang="en-US" sz="2400" b="1" dirty="0"/>
              <a:t> = A9 + $B$3</a:t>
            </a:r>
            <a:r>
              <a:rPr lang="en-US" sz="2400" dirty="0"/>
              <a:t>…</a:t>
            </a:r>
          </a:p>
        </p:txBody>
      </p:sp>
      <p:sp>
        <p:nvSpPr>
          <p:cNvPr id="10" name="TextBox 9">
            <a:extLst>
              <a:ext uri="{FF2B5EF4-FFF2-40B4-BE49-F238E27FC236}">
                <a16:creationId xmlns:a16="http://schemas.microsoft.com/office/drawing/2014/main" id="{A5DC8103-089A-4069-916A-3F6832D5AB71}"/>
              </a:ext>
            </a:extLst>
          </p:cNvPr>
          <p:cNvSpPr txBox="1"/>
          <p:nvPr/>
        </p:nvSpPr>
        <p:spPr>
          <a:xfrm>
            <a:off x="1064846" y="943774"/>
            <a:ext cx="9706708" cy="830997"/>
          </a:xfrm>
          <a:prstGeom prst="rect">
            <a:avLst/>
          </a:prstGeom>
          <a:noFill/>
        </p:spPr>
        <p:txBody>
          <a:bodyPr wrap="square" rtlCol="0">
            <a:spAutoFit/>
          </a:bodyPr>
          <a:lstStyle/>
          <a:p>
            <a:r>
              <a:rPr lang="en-US" sz="2400" dirty="0"/>
              <a:t>The cells in the computational portion of the spreadsheet should look like the following: </a:t>
            </a:r>
          </a:p>
        </p:txBody>
      </p:sp>
    </p:spTree>
    <p:extLst>
      <p:ext uri="{BB962C8B-B14F-4D97-AF65-F5344CB8AC3E}">
        <p14:creationId xmlns:p14="http://schemas.microsoft.com/office/powerpoint/2010/main" val="503990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63466AC-DEDD-42F4-BA6F-B6D9ED78CE25}"/>
              </a:ext>
            </a:extLst>
          </p:cNvPr>
          <p:cNvSpPr>
            <a:spLocks noGrp="1"/>
          </p:cNvSpPr>
          <p:nvPr>
            <p:ph type="ftr" sz="quarter" idx="11"/>
          </p:nvPr>
        </p:nvSpPr>
        <p:spPr/>
        <p:txBody>
          <a:bodyPr/>
          <a:lstStyle/>
          <a:p>
            <a:r>
              <a:rPr lang="en-US"/>
              <a:t>Copyright LabRat Scientific</a:t>
            </a:r>
          </a:p>
        </p:txBody>
      </p:sp>
      <p:sp>
        <p:nvSpPr>
          <p:cNvPr id="3" name="Slide Number Placeholder 2">
            <a:extLst>
              <a:ext uri="{FF2B5EF4-FFF2-40B4-BE49-F238E27FC236}">
                <a16:creationId xmlns:a16="http://schemas.microsoft.com/office/drawing/2014/main" id="{18A54B69-6D59-4080-984C-53E63B4E9C8B}"/>
              </a:ext>
            </a:extLst>
          </p:cNvPr>
          <p:cNvSpPr>
            <a:spLocks noGrp="1"/>
          </p:cNvSpPr>
          <p:nvPr>
            <p:ph type="sldNum" sz="quarter" idx="12"/>
          </p:nvPr>
        </p:nvSpPr>
        <p:spPr/>
        <p:txBody>
          <a:bodyPr/>
          <a:lstStyle/>
          <a:p>
            <a:fld id="{8A537905-2EFC-4C33-B52C-56ACC17D15B7}" type="slidenum">
              <a:rPr lang="en-US" smtClean="0"/>
              <a:t>15</a:t>
            </a:fld>
            <a:endParaRPr lang="en-US"/>
          </a:p>
        </p:txBody>
      </p:sp>
      <p:sp>
        <p:nvSpPr>
          <p:cNvPr id="4" name="TextBox 3">
            <a:extLst>
              <a:ext uri="{FF2B5EF4-FFF2-40B4-BE49-F238E27FC236}">
                <a16:creationId xmlns:a16="http://schemas.microsoft.com/office/drawing/2014/main" id="{9A62D4BA-467F-475C-941E-FDA8ACB65692}"/>
              </a:ext>
            </a:extLst>
          </p:cNvPr>
          <p:cNvSpPr txBox="1"/>
          <p:nvPr/>
        </p:nvSpPr>
        <p:spPr>
          <a:xfrm>
            <a:off x="1023583" y="573205"/>
            <a:ext cx="10032344" cy="830997"/>
          </a:xfrm>
          <a:prstGeom prst="rect">
            <a:avLst/>
          </a:prstGeom>
          <a:noFill/>
        </p:spPr>
        <p:txBody>
          <a:bodyPr wrap="square" rtlCol="0">
            <a:spAutoFit/>
          </a:bodyPr>
          <a:lstStyle/>
          <a:p>
            <a:r>
              <a:rPr lang="en-US" sz="2400" dirty="0"/>
              <a:t>Now its just a matter of copying ROW 10 into ROW 11, then into ROW 12 and so on.  This can be done in one fail swoop.</a:t>
            </a:r>
            <a:endParaRPr lang="en-US" dirty="0"/>
          </a:p>
        </p:txBody>
      </p:sp>
      <p:sp>
        <p:nvSpPr>
          <p:cNvPr id="5" name="TextBox 4">
            <a:extLst>
              <a:ext uri="{FF2B5EF4-FFF2-40B4-BE49-F238E27FC236}">
                <a16:creationId xmlns:a16="http://schemas.microsoft.com/office/drawing/2014/main" id="{41039E6A-F1FE-4A73-B789-95A71AC4FD91}"/>
              </a:ext>
            </a:extLst>
          </p:cNvPr>
          <p:cNvSpPr txBox="1"/>
          <p:nvPr/>
        </p:nvSpPr>
        <p:spPr>
          <a:xfrm>
            <a:off x="1023582" y="5005188"/>
            <a:ext cx="10699845" cy="1200329"/>
          </a:xfrm>
          <a:prstGeom prst="rect">
            <a:avLst/>
          </a:prstGeom>
          <a:noFill/>
        </p:spPr>
        <p:txBody>
          <a:bodyPr wrap="square" rtlCol="0">
            <a:spAutoFit/>
          </a:bodyPr>
          <a:lstStyle/>
          <a:p>
            <a:r>
              <a:rPr lang="en-US" sz="2400" dirty="0"/>
              <a:t>If you did everything correctly. You should notice that the height is near ZERO on the last row of data (depending on how many rows you actually copied.)  If not, you may have done something wrong…</a:t>
            </a:r>
          </a:p>
        </p:txBody>
      </p:sp>
      <p:sp>
        <p:nvSpPr>
          <p:cNvPr id="6" name="TextBox 5">
            <a:extLst>
              <a:ext uri="{FF2B5EF4-FFF2-40B4-BE49-F238E27FC236}">
                <a16:creationId xmlns:a16="http://schemas.microsoft.com/office/drawing/2014/main" id="{C2012A39-8A30-46E8-9B79-401B8DAE0BAB}"/>
              </a:ext>
            </a:extLst>
          </p:cNvPr>
          <p:cNvSpPr txBox="1"/>
          <p:nvPr/>
        </p:nvSpPr>
        <p:spPr>
          <a:xfrm>
            <a:off x="1869743" y="1598445"/>
            <a:ext cx="8720919" cy="3323987"/>
          </a:xfrm>
          <a:prstGeom prst="rect">
            <a:avLst/>
          </a:prstGeom>
          <a:noFill/>
        </p:spPr>
        <p:txBody>
          <a:bodyPr wrap="square" rtlCol="0">
            <a:spAutoFit/>
          </a:bodyPr>
          <a:lstStyle/>
          <a:p>
            <a:pPr marL="457200" indent="-457200">
              <a:buFont typeface="+mj-lt"/>
              <a:buAutoNum type="arabicPeriod"/>
            </a:pPr>
            <a:r>
              <a:rPr lang="en-US" sz="2400" dirty="0"/>
              <a:t>Highlight an area 3 columns wide (Columns A, B &amp; C in this case) in Row 10 by putting the cursor on Column A, then left click and hold, then move the cursor over to Column C</a:t>
            </a:r>
          </a:p>
          <a:p>
            <a:pPr marL="457200" indent="-457200">
              <a:buFont typeface="+mj-lt"/>
              <a:buAutoNum type="arabicPeriod"/>
            </a:pPr>
            <a:r>
              <a:rPr lang="en-US" sz="2400" dirty="0"/>
              <a:t>Then right click and select “Copy”</a:t>
            </a:r>
          </a:p>
          <a:p>
            <a:pPr marL="457200" indent="-457200">
              <a:buFont typeface="+mj-lt"/>
              <a:buAutoNum type="arabicPeriod"/>
            </a:pPr>
            <a:r>
              <a:rPr lang="en-US" sz="2400" dirty="0"/>
              <a:t>Move down to Row 11 and highlight the same 3 columns, but then drag the cursor down to highlight another 80 rows.</a:t>
            </a:r>
          </a:p>
          <a:p>
            <a:pPr marL="457200" indent="-457200">
              <a:buFont typeface="+mj-lt"/>
              <a:buAutoNum type="arabicPeriod"/>
            </a:pPr>
            <a:r>
              <a:rPr lang="en-US" sz="2400" dirty="0"/>
              <a:t>Then right click and select “Paste”</a:t>
            </a:r>
          </a:p>
          <a:p>
            <a:pPr marL="457200" indent="-457200">
              <a:buFont typeface="+mj-lt"/>
              <a:buAutoNum type="arabicPeriod"/>
            </a:pPr>
            <a:r>
              <a:rPr lang="en-US" sz="2400" dirty="0"/>
              <a:t>You should notice that those 80 rows display data…</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624230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19D3C7-8605-45F1-83D3-533CF521585F}"/>
              </a:ext>
            </a:extLst>
          </p:cNvPr>
          <p:cNvSpPr>
            <a:spLocks noGrp="1"/>
          </p:cNvSpPr>
          <p:nvPr>
            <p:ph type="ftr" sz="quarter" idx="11"/>
          </p:nvPr>
        </p:nvSpPr>
        <p:spPr/>
        <p:txBody>
          <a:bodyPr/>
          <a:lstStyle/>
          <a:p>
            <a:r>
              <a:rPr lang="en-US"/>
              <a:t>Copyright LabRat Scientific</a:t>
            </a:r>
          </a:p>
        </p:txBody>
      </p:sp>
      <p:sp>
        <p:nvSpPr>
          <p:cNvPr id="3" name="Slide Number Placeholder 2">
            <a:extLst>
              <a:ext uri="{FF2B5EF4-FFF2-40B4-BE49-F238E27FC236}">
                <a16:creationId xmlns:a16="http://schemas.microsoft.com/office/drawing/2014/main" id="{A301DF29-20AE-4EC2-80F1-18EBE75818CD}"/>
              </a:ext>
            </a:extLst>
          </p:cNvPr>
          <p:cNvSpPr>
            <a:spLocks noGrp="1"/>
          </p:cNvSpPr>
          <p:nvPr>
            <p:ph type="sldNum" sz="quarter" idx="12"/>
          </p:nvPr>
        </p:nvSpPr>
        <p:spPr/>
        <p:txBody>
          <a:bodyPr/>
          <a:lstStyle/>
          <a:p>
            <a:fld id="{8A537905-2EFC-4C33-B52C-56ACC17D15B7}" type="slidenum">
              <a:rPr lang="en-US" smtClean="0"/>
              <a:t>16</a:t>
            </a:fld>
            <a:endParaRPr lang="en-US"/>
          </a:p>
        </p:txBody>
      </p:sp>
      <p:sp>
        <p:nvSpPr>
          <p:cNvPr id="4" name="TextBox 3">
            <a:extLst>
              <a:ext uri="{FF2B5EF4-FFF2-40B4-BE49-F238E27FC236}">
                <a16:creationId xmlns:a16="http://schemas.microsoft.com/office/drawing/2014/main" id="{67B3A1CB-7195-44C6-B25F-8E5C09122788}"/>
              </a:ext>
            </a:extLst>
          </p:cNvPr>
          <p:cNvSpPr txBox="1"/>
          <p:nvPr/>
        </p:nvSpPr>
        <p:spPr>
          <a:xfrm>
            <a:off x="907161" y="1602785"/>
            <a:ext cx="10273457" cy="1569660"/>
          </a:xfrm>
          <a:prstGeom prst="rect">
            <a:avLst/>
          </a:prstGeom>
          <a:noFill/>
        </p:spPr>
        <p:txBody>
          <a:bodyPr wrap="square" rtlCol="0">
            <a:spAutoFit/>
          </a:bodyPr>
          <a:lstStyle/>
          <a:p>
            <a:r>
              <a:rPr lang="en-US" sz="2400" dirty="0"/>
              <a:t>This is not a lesson on how to use a spreadsheet, so there is no detailed explanation on how to create the data plots.  However, the user simply needs to highlight the appropriate columns and select the chart type.  A “scatter” chart is used here.  The user can figure out how to label the graph properly…</a:t>
            </a:r>
          </a:p>
        </p:txBody>
      </p:sp>
      <p:sp>
        <p:nvSpPr>
          <p:cNvPr id="5" name="TextBox 4">
            <a:extLst>
              <a:ext uri="{FF2B5EF4-FFF2-40B4-BE49-F238E27FC236}">
                <a16:creationId xmlns:a16="http://schemas.microsoft.com/office/drawing/2014/main" id="{3E2845A2-E94A-46D0-B773-00A39F0EDA38}"/>
              </a:ext>
            </a:extLst>
          </p:cNvPr>
          <p:cNvSpPr txBox="1"/>
          <p:nvPr/>
        </p:nvSpPr>
        <p:spPr>
          <a:xfrm>
            <a:off x="2902424" y="259307"/>
            <a:ext cx="6387152" cy="584775"/>
          </a:xfrm>
          <a:prstGeom prst="rect">
            <a:avLst/>
          </a:prstGeom>
          <a:noFill/>
        </p:spPr>
        <p:txBody>
          <a:bodyPr wrap="square" rtlCol="0">
            <a:spAutoFit/>
          </a:bodyPr>
          <a:lstStyle/>
          <a:p>
            <a:pPr algn="ctr"/>
            <a:r>
              <a:rPr lang="en-US" sz="3200" dirty="0">
                <a:solidFill>
                  <a:srgbClr val="FF0000"/>
                </a:solidFill>
              </a:rPr>
              <a:t>Verifying Your Simulation</a:t>
            </a:r>
          </a:p>
        </p:txBody>
      </p:sp>
    </p:spTree>
    <p:extLst>
      <p:ext uri="{BB962C8B-B14F-4D97-AF65-F5344CB8AC3E}">
        <p14:creationId xmlns:p14="http://schemas.microsoft.com/office/powerpoint/2010/main" val="39106517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31B12CF-E811-4E9E-9A59-FD0861715BCE}"/>
              </a:ext>
            </a:extLst>
          </p:cNvPr>
          <p:cNvSpPr>
            <a:spLocks noGrp="1"/>
          </p:cNvSpPr>
          <p:nvPr>
            <p:ph type="ftr" sz="quarter" idx="11"/>
          </p:nvPr>
        </p:nvSpPr>
        <p:spPr/>
        <p:txBody>
          <a:bodyPr/>
          <a:lstStyle/>
          <a:p>
            <a:r>
              <a:rPr lang="en-US"/>
              <a:t>Copyright LabRat Scientific</a:t>
            </a:r>
          </a:p>
        </p:txBody>
      </p:sp>
      <p:sp>
        <p:nvSpPr>
          <p:cNvPr id="3" name="Slide Number Placeholder 2">
            <a:extLst>
              <a:ext uri="{FF2B5EF4-FFF2-40B4-BE49-F238E27FC236}">
                <a16:creationId xmlns:a16="http://schemas.microsoft.com/office/drawing/2014/main" id="{7615368D-59CF-46A6-87A9-A8EEAF240811}"/>
              </a:ext>
            </a:extLst>
          </p:cNvPr>
          <p:cNvSpPr>
            <a:spLocks noGrp="1"/>
          </p:cNvSpPr>
          <p:nvPr>
            <p:ph type="sldNum" sz="quarter" idx="12"/>
          </p:nvPr>
        </p:nvSpPr>
        <p:spPr/>
        <p:txBody>
          <a:bodyPr/>
          <a:lstStyle/>
          <a:p>
            <a:fld id="{8A537905-2EFC-4C33-B52C-56ACC17D15B7}" type="slidenum">
              <a:rPr lang="en-US" smtClean="0"/>
              <a:t>17</a:t>
            </a:fld>
            <a:endParaRPr lang="en-US"/>
          </a:p>
        </p:txBody>
      </p:sp>
      <p:sp>
        <p:nvSpPr>
          <p:cNvPr id="4" name="TextBox 3">
            <a:extLst>
              <a:ext uri="{FF2B5EF4-FFF2-40B4-BE49-F238E27FC236}">
                <a16:creationId xmlns:a16="http://schemas.microsoft.com/office/drawing/2014/main" id="{4CFDA3A0-357B-4230-8643-03F5703FE4C6}"/>
              </a:ext>
            </a:extLst>
          </p:cNvPr>
          <p:cNvSpPr txBox="1"/>
          <p:nvPr/>
        </p:nvSpPr>
        <p:spPr>
          <a:xfrm>
            <a:off x="2902424" y="259307"/>
            <a:ext cx="6387152" cy="584775"/>
          </a:xfrm>
          <a:prstGeom prst="rect">
            <a:avLst/>
          </a:prstGeom>
          <a:noFill/>
        </p:spPr>
        <p:txBody>
          <a:bodyPr wrap="square" rtlCol="0">
            <a:spAutoFit/>
          </a:bodyPr>
          <a:lstStyle/>
          <a:p>
            <a:pPr algn="ctr"/>
            <a:r>
              <a:rPr lang="en-US" sz="3200" dirty="0">
                <a:solidFill>
                  <a:srgbClr val="FF0000"/>
                </a:solidFill>
              </a:rPr>
              <a:t>Verifying Your Simulation</a:t>
            </a:r>
          </a:p>
        </p:txBody>
      </p:sp>
      <p:sp>
        <p:nvSpPr>
          <p:cNvPr id="5" name="TextBox 4">
            <a:extLst>
              <a:ext uri="{FF2B5EF4-FFF2-40B4-BE49-F238E27FC236}">
                <a16:creationId xmlns:a16="http://schemas.microsoft.com/office/drawing/2014/main" id="{E866AB3C-5F6E-4F9E-BC17-07E70ED83FE3}"/>
              </a:ext>
            </a:extLst>
          </p:cNvPr>
          <p:cNvSpPr txBox="1"/>
          <p:nvPr/>
        </p:nvSpPr>
        <p:spPr>
          <a:xfrm>
            <a:off x="1405719" y="1514901"/>
            <a:ext cx="9526138" cy="3785652"/>
          </a:xfrm>
          <a:prstGeom prst="rect">
            <a:avLst/>
          </a:prstGeom>
          <a:noFill/>
        </p:spPr>
        <p:txBody>
          <a:bodyPr wrap="square" rtlCol="0">
            <a:spAutoFit/>
          </a:bodyPr>
          <a:lstStyle/>
          <a:p>
            <a:r>
              <a:rPr lang="en-US" sz="2400" b="1" dirty="0"/>
              <a:t>This is the fun part…</a:t>
            </a:r>
            <a:r>
              <a:rPr lang="en-US" sz="2400" dirty="0"/>
              <a:t>  Before you can use your simulation to predict the behavior of a free falling object, you need to make sure it is working correctly.  The best way to do this is to conduct an experiment.</a:t>
            </a:r>
          </a:p>
          <a:p>
            <a:endParaRPr lang="en-US" sz="2400" dirty="0"/>
          </a:p>
          <a:p>
            <a:r>
              <a:rPr lang="en-US" sz="2400" dirty="0"/>
              <a:t>Use a stopwatch (or your phone) to measure the time is take a ball hit the ground when dropped from a height of 8 feet (or whatever the initial height is in your simulation).  Since you may not start and stop the clock exactly at release or impact, conduct 5 or 10 drops and take an average of the results.  Is your simulation matching the experiment?  If not, you need to look for bugs in your spreadsheet.</a:t>
            </a:r>
          </a:p>
        </p:txBody>
      </p:sp>
    </p:spTree>
    <p:extLst>
      <p:ext uri="{BB962C8B-B14F-4D97-AF65-F5344CB8AC3E}">
        <p14:creationId xmlns:p14="http://schemas.microsoft.com/office/powerpoint/2010/main" val="3823388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4441E74-40D6-4006-B137-E3406C01C546}"/>
              </a:ext>
            </a:extLst>
          </p:cNvPr>
          <p:cNvSpPr>
            <a:spLocks noGrp="1"/>
          </p:cNvSpPr>
          <p:nvPr>
            <p:ph type="ftr" sz="quarter" idx="11"/>
          </p:nvPr>
        </p:nvSpPr>
        <p:spPr/>
        <p:txBody>
          <a:bodyPr/>
          <a:lstStyle/>
          <a:p>
            <a:r>
              <a:rPr lang="en-US"/>
              <a:t>Copyright LabRat Scientific</a:t>
            </a:r>
          </a:p>
        </p:txBody>
      </p:sp>
      <p:sp>
        <p:nvSpPr>
          <p:cNvPr id="3" name="Slide Number Placeholder 2">
            <a:extLst>
              <a:ext uri="{FF2B5EF4-FFF2-40B4-BE49-F238E27FC236}">
                <a16:creationId xmlns:a16="http://schemas.microsoft.com/office/drawing/2014/main" id="{63A0D842-750E-44DD-B606-B0ECBE0AA017}"/>
              </a:ext>
            </a:extLst>
          </p:cNvPr>
          <p:cNvSpPr>
            <a:spLocks noGrp="1"/>
          </p:cNvSpPr>
          <p:nvPr>
            <p:ph type="sldNum" sz="quarter" idx="12"/>
          </p:nvPr>
        </p:nvSpPr>
        <p:spPr/>
        <p:txBody>
          <a:bodyPr/>
          <a:lstStyle/>
          <a:p>
            <a:fld id="{8A537905-2EFC-4C33-B52C-56ACC17D15B7}" type="slidenum">
              <a:rPr lang="en-US" smtClean="0"/>
              <a:t>18</a:t>
            </a:fld>
            <a:endParaRPr lang="en-US"/>
          </a:p>
        </p:txBody>
      </p:sp>
      <p:sp>
        <p:nvSpPr>
          <p:cNvPr id="4" name="TextBox 3">
            <a:extLst>
              <a:ext uri="{FF2B5EF4-FFF2-40B4-BE49-F238E27FC236}">
                <a16:creationId xmlns:a16="http://schemas.microsoft.com/office/drawing/2014/main" id="{FF5279BB-192C-4012-BBAB-A9FE19F760BB}"/>
              </a:ext>
            </a:extLst>
          </p:cNvPr>
          <p:cNvSpPr txBox="1"/>
          <p:nvPr/>
        </p:nvSpPr>
        <p:spPr>
          <a:xfrm>
            <a:off x="1105469" y="1337481"/>
            <a:ext cx="10003809" cy="2308324"/>
          </a:xfrm>
          <a:prstGeom prst="rect">
            <a:avLst/>
          </a:prstGeom>
          <a:noFill/>
        </p:spPr>
        <p:txBody>
          <a:bodyPr wrap="square" rtlCol="0">
            <a:spAutoFit/>
          </a:bodyPr>
          <a:lstStyle/>
          <a:p>
            <a:r>
              <a:rPr lang="en-US" sz="2400" b="1" dirty="0"/>
              <a:t>Congratulations</a:t>
            </a:r>
            <a:r>
              <a:rPr lang="en-US" sz="2400" dirty="0"/>
              <a:t>, you have written your first computer simulation.  You can go to other </a:t>
            </a:r>
            <a:r>
              <a:rPr lang="en-US" sz="2400" dirty="0" err="1"/>
              <a:t>RatLab</a:t>
            </a:r>
            <a:r>
              <a:rPr lang="en-US" sz="2400" dirty="0"/>
              <a:t> Lessons and develop more complicated simulations including, a pendulum, a projectile, and even a simple model rocket.</a:t>
            </a:r>
          </a:p>
          <a:p>
            <a:endParaRPr lang="en-US" sz="2400" dirty="0"/>
          </a:p>
          <a:p>
            <a:r>
              <a:rPr lang="en-US" sz="2400" dirty="0"/>
              <a:t>If you hope to enter engineering school someday, this knowledge will come in handy…</a:t>
            </a:r>
          </a:p>
        </p:txBody>
      </p:sp>
    </p:spTree>
    <p:extLst>
      <p:ext uri="{BB962C8B-B14F-4D97-AF65-F5344CB8AC3E}">
        <p14:creationId xmlns:p14="http://schemas.microsoft.com/office/powerpoint/2010/main" val="1682566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F9890C-490F-48FB-A691-8B65C920A115}"/>
              </a:ext>
            </a:extLst>
          </p:cNvPr>
          <p:cNvSpPr txBox="1"/>
          <p:nvPr/>
        </p:nvSpPr>
        <p:spPr>
          <a:xfrm>
            <a:off x="942109" y="831273"/>
            <a:ext cx="10086109" cy="5816977"/>
          </a:xfrm>
          <a:prstGeom prst="rect">
            <a:avLst/>
          </a:prstGeom>
          <a:noFill/>
        </p:spPr>
        <p:txBody>
          <a:bodyPr wrap="square" rtlCol="0">
            <a:spAutoFit/>
          </a:bodyPr>
          <a:lstStyle/>
          <a:p>
            <a:r>
              <a:rPr lang="en-US" sz="2400" dirty="0"/>
              <a:t>It is not particularly difficult to predict the impact velocity and the fall time of a free falling body.  It can be done using 3 simple equations based on Newton’s 2</a:t>
            </a:r>
            <a:r>
              <a:rPr lang="en-US" sz="2400" baseline="30000" dirty="0"/>
              <a:t>nd</a:t>
            </a:r>
            <a:r>
              <a:rPr lang="en-US" sz="2400" dirty="0"/>
              <a:t> Law of Motion.  That said, you might conclude that a simulation is a little bit of over kill.</a:t>
            </a:r>
          </a:p>
          <a:p>
            <a:endParaRPr lang="en-US" sz="2400" dirty="0"/>
          </a:p>
          <a:p>
            <a:r>
              <a:rPr lang="en-US" sz="2400" dirty="0"/>
              <a:t>That might be true, but the real value of understanding this simple “simulation” is that is serves as the computational basis for more complicated simulations such as pendulum motion, projectile motion, and even model rocket flight.    So, what better way to understand the basics than by starting with the simplest example.</a:t>
            </a:r>
          </a:p>
          <a:p>
            <a:endParaRPr lang="en-US" sz="2400" dirty="0"/>
          </a:p>
          <a:p>
            <a:r>
              <a:rPr lang="en-US" sz="2400" dirty="0"/>
              <a:t>This presentation deals with writing the simulation in a spreadsheet format and doesn’t address the “physics” of the problem.  To understand the physics please refer to the companion lesson on Free Falling Body Physics.</a:t>
            </a:r>
          </a:p>
          <a:p>
            <a:endParaRPr lang="en-US" dirty="0"/>
          </a:p>
          <a:p>
            <a:endParaRPr lang="en-US" dirty="0"/>
          </a:p>
        </p:txBody>
      </p:sp>
      <p:sp>
        <p:nvSpPr>
          <p:cNvPr id="3" name="Footer Placeholder 2">
            <a:extLst>
              <a:ext uri="{FF2B5EF4-FFF2-40B4-BE49-F238E27FC236}">
                <a16:creationId xmlns:a16="http://schemas.microsoft.com/office/drawing/2014/main" id="{D49CF559-B8D5-49B8-8D06-4366A5BF5399}"/>
              </a:ext>
            </a:extLst>
          </p:cNvPr>
          <p:cNvSpPr>
            <a:spLocks noGrp="1"/>
          </p:cNvSpPr>
          <p:nvPr>
            <p:ph type="ftr" sz="quarter" idx="11"/>
          </p:nvPr>
        </p:nvSpPr>
        <p:spPr/>
        <p:txBody>
          <a:bodyPr/>
          <a:lstStyle/>
          <a:p>
            <a:r>
              <a:rPr lang="en-US"/>
              <a:t>Copyright LabRat Scientific</a:t>
            </a:r>
          </a:p>
        </p:txBody>
      </p:sp>
      <p:sp>
        <p:nvSpPr>
          <p:cNvPr id="4" name="Slide Number Placeholder 3">
            <a:extLst>
              <a:ext uri="{FF2B5EF4-FFF2-40B4-BE49-F238E27FC236}">
                <a16:creationId xmlns:a16="http://schemas.microsoft.com/office/drawing/2014/main" id="{2E943A09-592D-4F4F-AED9-B91E18728711}"/>
              </a:ext>
            </a:extLst>
          </p:cNvPr>
          <p:cNvSpPr>
            <a:spLocks noGrp="1"/>
          </p:cNvSpPr>
          <p:nvPr>
            <p:ph type="sldNum" sz="quarter" idx="12"/>
          </p:nvPr>
        </p:nvSpPr>
        <p:spPr/>
        <p:txBody>
          <a:bodyPr/>
          <a:lstStyle/>
          <a:p>
            <a:fld id="{8A537905-2EFC-4C33-B52C-56ACC17D15B7}" type="slidenum">
              <a:rPr lang="en-US" smtClean="0"/>
              <a:t>2</a:t>
            </a:fld>
            <a:endParaRPr lang="en-US"/>
          </a:p>
        </p:txBody>
      </p:sp>
    </p:spTree>
    <p:extLst>
      <p:ext uri="{BB962C8B-B14F-4D97-AF65-F5344CB8AC3E}">
        <p14:creationId xmlns:p14="http://schemas.microsoft.com/office/powerpoint/2010/main" val="3753449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65930" y="1387519"/>
            <a:ext cx="3838575" cy="1771650"/>
          </a:xfrm>
          <a:prstGeom prst="rect">
            <a:avLst/>
          </a:prstGeom>
        </p:spPr>
      </p:pic>
      <p:sp>
        <p:nvSpPr>
          <p:cNvPr id="3" name="TextBox 2">
            <a:extLst>
              <a:ext uri="{FF2B5EF4-FFF2-40B4-BE49-F238E27FC236}">
                <a16:creationId xmlns:a16="http://schemas.microsoft.com/office/drawing/2014/main" id="{B12215CD-1C91-4AD9-A69C-524BA4AB4268}"/>
              </a:ext>
            </a:extLst>
          </p:cNvPr>
          <p:cNvSpPr txBox="1"/>
          <p:nvPr/>
        </p:nvSpPr>
        <p:spPr>
          <a:xfrm>
            <a:off x="3887707" y="215047"/>
            <a:ext cx="5155096" cy="646331"/>
          </a:xfrm>
          <a:prstGeom prst="rect">
            <a:avLst/>
          </a:prstGeom>
          <a:noFill/>
        </p:spPr>
        <p:txBody>
          <a:bodyPr wrap="square" rtlCol="0">
            <a:spAutoFit/>
          </a:bodyPr>
          <a:lstStyle/>
          <a:p>
            <a:pPr algn="ctr"/>
            <a:r>
              <a:rPr lang="en-US" sz="3600" dirty="0">
                <a:solidFill>
                  <a:srgbClr val="FF0000"/>
                </a:solidFill>
              </a:rPr>
              <a:t>Input Table</a:t>
            </a:r>
          </a:p>
        </p:txBody>
      </p:sp>
      <p:sp>
        <p:nvSpPr>
          <p:cNvPr id="4" name="TextBox 3">
            <a:extLst>
              <a:ext uri="{FF2B5EF4-FFF2-40B4-BE49-F238E27FC236}">
                <a16:creationId xmlns:a16="http://schemas.microsoft.com/office/drawing/2014/main" id="{2A62B956-C7D8-4805-9053-2B17316D5F45}"/>
              </a:ext>
            </a:extLst>
          </p:cNvPr>
          <p:cNvSpPr txBox="1"/>
          <p:nvPr/>
        </p:nvSpPr>
        <p:spPr>
          <a:xfrm>
            <a:off x="632491" y="861378"/>
            <a:ext cx="7042927" cy="5632311"/>
          </a:xfrm>
          <a:prstGeom prst="rect">
            <a:avLst/>
          </a:prstGeom>
          <a:noFill/>
        </p:spPr>
        <p:txBody>
          <a:bodyPr wrap="square" rtlCol="0">
            <a:spAutoFit/>
          </a:bodyPr>
          <a:lstStyle/>
          <a:p>
            <a:r>
              <a:rPr lang="en-US" sz="2400" dirty="0"/>
              <a:t>As with all simulations, the first step is to create a table of input data.  The physics and computational approach behind this simulation requires only </a:t>
            </a:r>
            <a:r>
              <a:rPr lang="en-US" sz="2400" b="1" dirty="0"/>
              <a:t>3 inputs</a:t>
            </a:r>
            <a:r>
              <a:rPr lang="en-US" sz="2400" dirty="0"/>
              <a:t>. </a:t>
            </a:r>
          </a:p>
          <a:p>
            <a:endParaRPr lang="en-US" sz="2400" dirty="0"/>
          </a:p>
          <a:p>
            <a:r>
              <a:rPr lang="en-US" sz="2400" dirty="0"/>
              <a:t>The “</a:t>
            </a:r>
            <a:r>
              <a:rPr lang="en-US" sz="2400" b="1" dirty="0"/>
              <a:t>dT</a:t>
            </a:r>
            <a:r>
              <a:rPr lang="en-US" sz="2400" dirty="0"/>
              <a:t>” is the integration time step.  In this case, a calculation is made for every 0.01 sec of motion.</a:t>
            </a:r>
          </a:p>
          <a:p>
            <a:endParaRPr lang="en-US" sz="2400" dirty="0"/>
          </a:p>
          <a:p>
            <a:r>
              <a:rPr lang="en-US" sz="2400" dirty="0"/>
              <a:t>The “</a:t>
            </a:r>
            <a:r>
              <a:rPr lang="en-US" sz="2400" b="1" dirty="0"/>
              <a:t>Accel</a:t>
            </a:r>
            <a:r>
              <a:rPr lang="en-US" sz="2400" dirty="0"/>
              <a:t>” is the acceleration due to gravity.  This simulation is based on English units.  32.2 </a:t>
            </a:r>
            <a:r>
              <a:rPr lang="en-US" sz="2400" dirty="0" err="1"/>
              <a:t>ft</a:t>
            </a:r>
            <a:r>
              <a:rPr lang="en-US" sz="2400" dirty="0"/>
              <a:t>/sec</a:t>
            </a:r>
            <a:r>
              <a:rPr lang="en-US" sz="2400" baseline="30000" dirty="0"/>
              <a:t>2</a:t>
            </a:r>
            <a:r>
              <a:rPr lang="en-US" sz="2400" dirty="0"/>
              <a:t> represents Earth, but you could use moon gravity, Mars gravity, and Saturn gravity, etc.</a:t>
            </a:r>
          </a:p>
          <a:p>
            <a:endParaRPr lang="en-US" sz="2400" dirty="0"/>
          </a:p>
          <a:p>
            <a:r>
              <a:rPr lang="en-US" sz="2400" dirty="0"/>
              <a:t>The “</a:t>
            </a:r>
            <a:r>
              <a:rPr lang="en-US" sz="2400" b="1" dirty="0"/>
              <a:t>Height</a:t>
            </a:r>
            <a:r>
              <a:rPr lang="en-US" sz="2400" dirty="0"/>
              <a:t>” is simply the height from which the object is dropped.  The simulation ends when the object’s height becomes zero (i.e. hits the ground)</a:t>
            </a:r>
          </a:p>
        </p:txBody>
      </p:sp>
      <p:sp>
        <p:nvSpPr>
          <p:cNvPr id="5" name="TextBox 4">
            <a:extLst>
              <a:ext uri="{FF2B5EF4-FFF2-40B4-BE49-F238E27FC236}">
                <a16:creationId xmlns:a16="http://schemas.microsoft.com/office/drawing/2014/main" id="{58AB6535-56F4-4D85-8285-952A5E7C7312}"/>
              </a:ext>
            </a:extLst>
          </p:cNvPr>
          <p:cNvSpPr txBox="1"/>
          <p:nvPr/>
        </p:nvSpPr>
        <p:spPr>
          <a:xfrm>
            <a:off x="8153400" y="3920836"/>
            <a:ext cx="3505200" cy="2031325"/>
          </a:xfrm>
          <a:prstGeom prst="rect">
            <a:avLst/>
          </a:prstGeom>
          <a:noFill/>
        </p:spPr>
        <p:txBody>
          <a:bodyPr wrap="square" rtlCol="0">
            <a:spAutoFit/>
          </a:bodyPr>
          <a:lstStyle/>
          <a:p>
            <a:r>
              <a:rPr lang="en-US" dirty="0"/>
              <a:t>NOTE:  </a:t>
            </a:r>
            <a:r>
              <a:rPr lang="en-US" b="1" dirty="0">
                <a:solidFill>
                  <a:srgbClr val="00B050"/>
                </a:solidFill>
              </a:rPr>
              <a:t>GREEN</a:t>
            </a:r>
            <a:r>
              <a:rPr lang="en-US" dirty="0"/>
              <a:t> numbers denote values that can be changed by the user.  </a:t>
            </a:r>
            <a:r>
              <a:rPr lang="en-US" b="1" dirty="0">
                <a:solidFill>
                  <a:srgbClr val="FF0000"/>
                </a:solidFill>
              </a:rPr>
              <a:t>RED</a:t>
            </a:r>
            <a:r>
              <a:rPr lang="en-US" dirty="0"/>
              <a:t> test is calculated data.  These visual cues help prevent overwriting equations…  You could also “lock” cells to prevent messing things up…</a:t>
            </a:r>
          </a:p>
        </p:txBody>
      </p:sp>
      <p:sp>
        <p:nvSpPr>
          <p:cNvPr id="6" name="Footer Placeholder 5">
            <a:extLst>
              <a:ext uri="{FF2B5EF4-FFF2-40B4-BE49-F238E27FC236}">
                <a16:creationId xmlns:a16="http://schemas.microsoft.com/office/drawing/2014/main" id="{DAED11DF-A5B6-4795-8DAA-0B0F35E939BF}"/>
              </a:ext>
            </a:extLst>
          </p:cNvPr>
          <p:cNvSpPr>
            <a:spLocks noGrp="1"/>
          </p:cNvSpPr>
          <p:nvPr>
            <p:ph type="ftr" sz="quarter" idx="11"/>
          </p:nvPr>
        </p:nvSpPr>
        <p:spPr/>
        <p:txBody>
          <a:bodyPr/>
          <a:lstStyle/>
          <a:p>
            <a:r>
              <a:rPr lang="en-US"/>
              <a:t>Copyright LabRat Scientific</a:t>
            </a:r>
          </a:p>
        </p:txBody>
      </p:sp>
      <p:sp>
        <p:nvSpPr>
          <p:cNvPr id="7" name="Slide Number Placeholder 6">
            <a:extLst>
              <a:ext uri="{FF2B5EF4-FFF2-40B4-BE49-F238E27FC236}">
                <a16:creationId xmlns:a16="http://schemas.microsoft.com/office/drawing/2014/main" id="{E10D0A08-F3EE-4232-AD51-65B3E8D3E71B}"/>
              </a:ext>
            </a:extLst>
          </p:cNvPr>
          <p:cNvSpPr>
            <a:spLocks noGrp="1"/>
          </p:cNvSpPr>
          <p:nvPr>
            <p:ph type="sldNum" sz="quarter" idx="12"/>
          </p:nvPr>
        </p:nvSpPr>
        <p:spPr/>
        <p:txBody>
          <a:bodyPr/>
          <a:lstStyle/>
          <a:p>
            <a:fld id="{8A537905-2EFC-4C33-B52C-56ACC17D15B7}" type="slidenum">
              <a:rPr lang="en-US" smtClean="0"/>
              <a:t>3</a:t>
            </a:fld>
            <a:endParaRPr lang="en-US"/>
          </a:p>
        </p:txBody>
      </p:sp>
    </p:spTree>
    <p:extLst>
      <p:ext uri="{BB962C8B-B14F-4D97-AF65-F5344CB8AC3E}">
        <p14:creationId xmlns:p14="http://schemas.microsoft.com/office/powerpoint/2010/main" val="582496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D9053A-6915-4019-8831-80D831CC6003}"/>
              </a:ext>
            </a:extLst>
          </p:cNvPr>
          <p:cNvSpPr txBox="1"/>
          <p:nvPr/>
        </p:nvSpPr>
        <p:spPr>
          <a:xfrm>
            <a:off x="3887707" y="215047"/>
            <a:ext cx="5155096" cy="646331"/>
          </a:xfrm>
          <a:prstGeom prst="rect">
            <a:avLst/>
          </a:prstGeom>
          <a:noFill/>
        </p:spPr>
        <p:txBody>
          <a:bodyPr wrap="square" rtlCol="0">
            <a:spAutoFit/>
          </a:bodyPr>
          <a:lstStyle/>
          <a:p>
            <a:pPr algn="ctr"/>
            <a:r>
              <a:rPr lang="en-US" sz="3600" dirty="0">
                <a:solidFill>
                  <a:srgbClr val="FF0000"/>
                </a:solidFill>
              </a:rPr>
              <a:t>Output Table</a:t>
            </a:r>
          </a:p>
        </p:txBody>
      </p:sp>
      <p:sp>
        <p:nvSpPr>
          <p:cNvPr id="4" name="TextBox 3">
            <a:extLst>
              <a:ext uri="{FF2B5EF4-FFF2-40B4-BE49-F238E27FC236}">
                <a16:creationId xmlns:a16="http://schemas.microsoft.com/office/drawing/2014/main" id="{CB2DCC27-B37C-4F84-B515-FCBD4FEC4A06}"/>
              </a:ext>
            </a:extLst>
          </p:cNvPr>
          <p:cNvSpPr txBox="1"/>
          <p:nvPr/>
        </p:nvSpPr>
        <p:spPr>
          <a:xfrm>
            <a:off x="775855" y="1149769"/>
            <a:ext cx="7370618" cy="4893647"/>
          </a:xfrm>
          <a:prstGeom prst="rect">
            <a:avLst/>
          </a:prstGeom>
          <a:noFill/>
        </p:spPr>
        <p:txBody>
          <a:bodyPr wrap="square" rtlCol="0">
            <a:spAutoFit/>
          </a:bodyPr>
          <a:lstStyle/>
          <a:p>
            <a:r>
              <a:rPr lang="en-US" sz="2400" dirty="0"/>
              <a:t>For this simulation only </a:t>
            </a:r>
            <a:r>
              <a:rPr lang="en-US" sz="2400" b="1" dirty="0"/>
              <a:t>3 outputs</a:t>
            </a:r>
            <a:r>
              <a:rPr lang="en-US" sz="2400" dirty="0"/>
              <a:t> are needed.  </a:t>
            </a:r>
          </a:p>
          <a:p>
            <a:endParaRPr lang="en-US" sz="2400" dirty="0"/>
          </a:p>
          <a:p>
            <a:r>
              <a:rPr lang="en-US" sz="2400" dirty="0"/>
              <a:t>“</a:t>
            </a:r>
            <a:r>
              <a:rPr lang="en-US" sz="2400" b="1" dirty="0"/>
              <a:t>Time</a:t>
            </a:r>
            <a:r>
              <a:rPr lang="en-US" sz="2400" dirty="0"/>
              <a:t>” starts at zero just as the object is released.  The value of time increases in steps of </a:t>
            </a:r>
            <a:r>
              <a:rPr lang="en-US" sz="2400" dirty="0" err="1"/>
              <a:t>dT.</a:t>
            </a:r>
            <a:r>
              <a:rPr lang="en-US" sz="2400" dirty="0"/>
              <a:t>   </a:t>
            </a:r>
          </a:p>
          <a:p>
            <a:endParaRPr lang="en-US" sz="2400" dirty="0"/>
          </a:p>
          <a:p>
            <a:r>
              <a:rPr lang="en-US" sz="2400" dirty="0"/>
              <a:t>“</a:t>
            </a:r>
            <a:r>
              <a:rPr lang="en-US" sz="2400" b="1" dirty="0"/>
              <a:t>Velocity</a:t>
            </a:r>
            <a:r>
              <a:rPr lang="en-US" sz="2400" dirty="0"/>
              <a:t>” is the instantaneous velocity of the object as it falls.  Since drag is not considered in this simulation, this value will always increase.</a:t>
            </a:r>
          </a:p>
          <a:p>
            <a:endParaRPr lang="en-US" sz="2400" dirty="0"/>
          </a:p>
          <a:p>
            <a:r>
              <a:rPr lang="en-US" sz="2400" dirty="0"/>
              <a:t>“</a:t>
            </a:r>
            <a:r>
              <a:rPr lang="en-US" sz="2400" b="1" dirty="0"/>
              <a:t>Height</a:t>
            </a:r>
            <a:r>
              <a:rPr lang="en-US" sz="2400" dirty="0"/>
              <a:t>” is the instantaneous height of the object above the ground (“simulated ground” that is).  Height will start at the value defined in the input table and will decrease with time.  </a:t>
            </a:r>
          </a:p>
        </p:txBody>
      </p:sp>
      <p:sp>
        <p:nvSpPr>
          <p:cNvPr id="5" name="Footer Placeholder 4">
            <a:extLst>
              <a:ext uri="{FF2B5EF4-FFF2-40B4-BE49-F238E27FC236}">
                <a16:creationId xmlns:a16="http://schemas.microsoft.com/office/drawing/2014/main" id="{94DC71E9-B0C6-4795-889F-8C5F3069B753}"/>
              </a:ext>
            </a:extLst>
          </p:cNvPr>
          <p:cNvSpPr>
            <a:spLocks noGrp="1"/>
          </p:cNvSpPr>
          <p:nvPr>
            <p:ph type="ftr" sz="quarter" idx="11"/>
          </p:nvPr>
        </p:nvSpPr>
        <p:spPr/>
        <p:txBody>
          <a:bodyPr/>
          <a:lstStyle/>
          <a:p>
            <a:r>
              <a:rPr lang="en-US"/>
              <a:t>Copyright LabRat Scientific</a:t>
            </a:r>
          </a:p>
        </p:txBody>
      </p:sp>
      <p:sp>
        <p:nvSpPr>
          <p:cNvPr id="6" name="Slide Number Placeholder 5">
            <a:extLst>
              <a:ext uri="{FF2B5EF4-FFF2-40B4-BE49-F238E27FC236}">
                <a16:creationId xmlns:a16="http://schemas.microsoft.com/office/drawing/2014/main" id="{C525AF60-1663-4491-9424-0B9F28ECD039}"/>
              </a:ext>
            </a:extLst>
          </p:cNvPr>
          <p:cNvSpPr>
            <a:spLocks noGrp="1"/>
          </p:cNvSpPr>
          <p:nvPr>
            <p:ph type="sldNum" sz="quarter" idx="12"/>
          </p:nvPr>
        </p:nvSpPr>
        <p:spPr/>
        <p:txBody>
          <a:bodyPr/>
          <a:lstStyle/>
          <a:p>
            <a:fld id="{8A537905-2EFC-4C33-B52C-56ACC17D15B7}" type="slidenum">
              <a:rPr lang="en-US" smtClean="0"/>
              <a:t>4</a:t>
            </a:fld>
            <a:endParaRPr lang="en-US"/>
          </a:p>
        </p:txBody>
      </p:sp>
      <p:pic>
        <p:nvPicPr>
          <p:cNvPr id="7" name="Picture 6">
            <a:extLst>
              <a:ext uri="{FF2B5EF4-FFF2-40B4-BE49-F238E27FC236}">
                <a16:creationId xmlns:a16="http://schemas.microsoft.com/office/drawing/2014/main" id="{DBCF363D-E75C-4D9F-8DE1-2E3679765F26}"/>
              </a:ext>
            </a:extLst>
          </p:cNvPr>
          <p:cNvPicPr>
            <a:picLocks noChangeAspect="1"/>
          </p:cNvPicPr>
          <p:nvPr/>
        </p:nvPicPr>
        <p:blipFill>
          <a:blip r:embed="rId2"/>
          <a:stretch>
            <a:fillRect/>
          </a:stretch>
        </p:blipFill>
        <p:spPr>
          <a:xfrm>
            <a:off x="9042803" y="655750"/>
            <a:ext cx="2153879" cy="5700600"/>
          </a:xfrm>
          <a:prstGeom prst="rect">
            <a:avLst/>
          </a:prstGeom>
        </p:spPr>
      </p:pic>
    </p:spTree>
    <p:extLst>
      <p:ext uri="{BB962C8B-B14F-4D97-AF65-F5344CB8AC3E}">
        <p14:creationId xmlns:p14="http://schemas.microsoft.com/office/powerpoint/2010/main" val="131061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572630" y="322284"/>
            <a:ext cx="2828925" cy="6419850"/>
          </a:xfrm>
          <a:prstGeom prst="rect">
            <a:avLst/>
          </a:prstGeom>
        </p:spPr>
      </p:pic>
      <p:sp>
        <p:nvSpPr>
          <p:cNvPr id="4" name="Rectangle: Rounded Corners 3">
            <a:extLst>
              <a:ext uri="{FF2B5EF4-FFF2-40B4-BE49-F238E27FC236}">
                <a16:creationId xmlns:a16="http://schemas.microsoft.com/office/drawing/2014/main" id="{3A4E1A16-B75B-4C0F-9BC0-9A7435B10E5D}"/>
              </a:ext>
            </a:extLst>
          </p:cNvPr>
          <p:cNvSpPr/>
          <p:nvPr/>
        </p:nvSpPr>
        <p:spPr>
          <a:xfrm>
            <a:off x="8368145" y="3297382"/>
            <a:ext cx="3033410" cy="153785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1B7D73D-EC46-43B4-BBB5-7E47F497D5D6}"/>
              </a:ext>
            </a:extLst>
          </p:cNvPr>
          <p:cNvSpPr txBox="1"/>
          <p:nvPr/>
        </p:nvSpPr>
        <p:spPr>
          <a:xfrm>
            <a:off x="512618" y="706582"/>
            <a:ext cx="6691746" cy="5262979"/>
          </a:xfrm>
          <a:prstGeom prst="rect">
            <a:avLst/>
          </a:prstGeom>
          <a:noFill/>
        </p:spPr>
        <p:txBody>
          <a:bodyPr wrap="square" rtlCol="0">
            <a:spAutoFit/>
          </a:bodyPr>
          <a:lstStyle/>
          <a:p>
            <a:r>
              <a:rPr lang="en-US" sz="2400" dirty="0"/>
              <a:t>One of the problems with using a spreadsheet for making a simulation is that it doesn’t know when to “stop”.  If you don’t include enough computational rows, the height data will never reach zero (the typical stopping point).  If you have too many computational rows, the height will eventually become negative.  This is not a problem with the computational approach, its just an artifact of using a spreadsheet instead of using some sort of programming language such as C++.</a:t>
            </a:r>
          </a:p>
          <a:p>
            <a:endParaRPr lang="en-US" sz="2400" dirty="0"/>
          </a:p>
          <a:p>
            <a:r>
              <a:rPr lang="en-US" sz="2400" dirty="0"/>
              <a:t>Either delete the rows with negative data of just ignore it.  When plotting the data, adjust the data set to only include heights above zero.</a:t>
            </a:r>
          </a:p>
        </p:txBody>
      </p:sp>
      <p:sp>
        <p:nvSpPr>
          <p:cNvPr id="5" name="Footer Placeholder 4">
            <a:extLst>
              <a:ext uri="{FF2B5EF4-FFF2-40B4-BE49-F238E27FC236}">
                <a16:creationId xmlns:a16="http://schemas.microsoft.com/office/drawing/2014/main" id="{27DFD719-B834-40EF-AE0C-21B346E37C97}"/>
              </a:ext>
            </a:extLst>
          </p:cNvPr>
          <p:cNvSpPr>
            <a:spLocks noGrp="1"/>
          </p:cNvSpPr>
          <p:nvPr>
            <p:ph type="ftr" sz="quarter" idx="11"/>
          </p:nvPr>
        </p:nvSpPr>
        <p:spPr/>
        <p:txBody>
          <a:bodyPr/>
          <a:lstStyle/>
          <a:p>
            <a:r>
              <a:rPr lang="en-US"/>
              <a:t>Copyright LabRat Scientific</a:t>
            </a:r>
          </a:p>
        </p:txBody>
      </p:sp>
      <p:sp>
        <p:nvSpPr>
          <p:cNvPr id="6" name="Slide Number Placeholder 5">
            <a:extLst>
              <a:ext uri="{FF2B5EF4-FFF2-40B4-BE49-F238E27FC236}">
                <a16:creationId xmlns:a16="http://schemas.microsoft.com/office/drawing/2014/main" id="{109CA6E1-279F-4057-A724-DE7D292E47FD}"/>
              </a:ext>
            </a:extLst>
          </p:cNvPr>
          <p:cNvSpPr>
            <a:spLocks noGrp="1"/>
          </p:cNvSpPr>
          <p:nvPr>
            <p:ph type="sldNum" sz="quarter" idx="12"/>
          </p:nvPr>
        </p:nvSpPr>
        <p:spPr/>
        <p:txBody>
          <a:bodyPr/>
          <a:lstStyle/>
          <a:p>
            <a:fld id="{8A537905-2EFC-4C33-B52C-56ACC17D15B7}" type="slidenum">
              <a:rPr lang="en-US" smtClean="0"/>
              <a:t>5</a:t>
            </a:fld>
            <a:endParaRPr lang="en-US"/>
          </a:p>
        </p:txBody>
      </p:sp>
    </p:spTree>
    <p:extLst>
      <p:ext uri="{BB962C8B-B14F-4D97-AF65-F5344CB8AC3E}">
        <p14:creationId xmlns:p14="http://schemas.microsoft.com/office/powerpoint/2010/main" val="4025256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55FB0F7-2090-4BDD-BE2F-846988B5E633}"/>
              </a:ext>
            </a:extLst>
          </p:cNvPr>
          <p:cNvPicPr>
            <a:picLocks noChangeAspect="1"/>
          </p:cNvPicPr>
          <p:nvPr/>
        </p:nvPicPr>
        <p:blipFill>
          <a:blip r:embed="rId2"/>
          <a:stretch>
            <a:fillRect/>
          </a:stretch>
        </p:blipFill>
        <p:spPr>
          <a:xfrm>
            <a:off x="5395779" y="1109361"/>
            <a:ext cx="6298384" cy="5170633"/>
          </a:xfrm>
          <a:prstGeom prst="rect">
            <a:avLst/>
          </a:prstGeom>
        </p:spPr>
      </p:pic>
      <p:sp>
        <p:nvSpPr>
          <p:cNvPr id="3" name="TextBox 2">
            <a:extLst>
              <a:ext uri="{FF2B5EF4-FFF2-40B4-BE49-F238E27FC236}">
                <a16:creationId xmlns:a16="http://schemas.microsoft.com/office/drawing/2014/main" id="{06293D7C-C226-464E-8345-7A7F37383998}"/>
              </a:ext>
            </a:extLst>
          </p:cNvPr>
          <p:cNvSpPr txBox="1"/>
          <p:nvPr/>
        </p:nvSpPr>
        <p:spPr>
          <a:xfrm>
            <a:off x="3006436" y="215047"/>
            <a:ext cx="6036367" cy="646331"/>
          </a:xfrm>
          <a:prstGeom prst="rect">
            <a:avLst/>
          </a:prstGeom>
          <a:noFill/>
        </p:spPr>
        <p:txBody>
          <a:bodyPr wrap="square" rtlCol="0">
            <a:spAutoFit/>
          </a:bodyPr>
          <a:lstStyle/>
          <a:p>
            <a:pPr algn="ctr"/>
            <a:r>
              <a:rPr lang="en-US" sz="3600" dirty="0">
                <a:solidFill>
                  <a:srgbClr val="FF0000"/>
                </a:solidFill>
              </a:rPr>
              <a:t>Data Plots</a:t>
            </a:r>
          </a:p>
        </p:txBody>
      </p:sp>
      <p:sp>
        <p:nvSpPr>
          <p:cNvPr id="4" name="Rectangle: Rounded Corners 3">
            <a:extLst>
              <a:ext uri="{FF2B5EF4-FFF2-40B4-BE49-F238E27FC236}">
                <a16:creationId xmlns:a16="http://schemas.microsoft.com/office/drawing/2014/main" id="{A7A5621C-9775-434B-89C2-66BA5800E4D1}"/>
              </a:ext>
            </a:extLst>
          </p:cNvPr>
          <p:cNvSpPr/>
          <p:nvPr/>
        </p:nvSpPr>
        <p:spPr>
          <a:xfrm>
            <a:off x="7565202" y="1637322"/>
            <a:ext cx="3788598" cy="489065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D2B3EA-CED0-49E9-8008-FAEFAC141A4F}"/>
              </a:ext>
            </a:extLst>
          </p:cNvPr>
          <p:cNvSpPr txBox="1"/>
          <p:nvPr/>
        </p:nvSpPr>
        <p:spPr>
          <a:xfrm>
            <a:off x="429491" y="1316182"/>
            <a:ext cx="4627418" cy="3785652"/>
          </a:xfrm>
          <a:prstGeom prst="rect">
            <a:avLst/>
          </a:prstGeom>
          <a:noFill/>
        </p:spPr>
        <p:txBody>
          <a:bodyPr wrap="square" rtlCol="0">
            <a:spAutoFit/>
          </a:bodyPr>
          <a:lstStyle/>
          <a:p>
            <a:r>
              <a:rPr lang="en-US" sz="2400" dirty="0"/>
              <a:t>The best way to examine the data is to plot it – its much easier to see if something strange is going on with the simulation.</a:t>
            </a:r>
          </a:p>
          <a:p>
            <a:endParaRPr lang="en-US" sz="2400" dirty="0"/>
          </a:p>
          <a:p>
            <a:r>
              <a:rPr lang="en-US" sz="2400" dirty="0"/>
              <a:t>Again, this simulation isn’t very complicated so plots aren’t critical, but as the simulations become more complex, plots are critical to assessing the information.</a:t>
            </a:r>
          </a:p>
        </p:txBody>
      </p:sp>
      <p:sp>
        <p:nvSpPr>
          <p:cNvPr id="6" name="Footer Placeholder 5">
            <a:extLst>
              <a:ext uri="{FF2B5EF4-FFF2-40B4-BE49-F238E27FC236}">
                <a16:creationId xmlns:a16="http://schemas.microsoft.com/office/drawing/2014/main" id="{5ACFC478-64C7-42C4-AC33-C5F092EFB7AD}"/>
              </a:ext>
            </a:extLst>
          </p:cNvPr>
          <p:cNvSpPr>
            <a:spLocks noGrp="1"/>
          </p:cNvSpPr>
          <p:nvPr>
            <p:ph type="ftr" sz="quarter" idx="11"/>
          </p:nvPr>
        </p:nvSpPr>
        <p:spPr/>
        <p:txBody>
          <a:bodyPr/>
          <a:lstStyle/>
          <a:p>
            <a:r>
              <a:rPr lang="en-US"/>
              <a:t>Copyright LabRat Scientific</a:t>
            </a:r>
          </a:p>
        </p:txBody>
      </p:sp>
      <p:sp>
        <p:nvSpPr>
          <p:cNvPr id="7" name="Slide Number Placeholder 6">
            <a:extLst>
              <a:ext uri="{FF2B5EF4-FFF2-40B4-BE49-F238E27FC236}">
                <a16:creationId xmlns:a16="http://schemas.microsoft.com/office/drawing/2014/main" id="{8A01AC2C-2016-451D-B4DB-16491D3DDC97}"/>
              </a:ext>
            </a:extLst>
          </p:cNvPr>
          <p:cNvSpPr>
            <a:spLocks noGrp="1"/>
          </p:cNvSpPr>
          <p:nvPr>
            <p:ph type="sldNum" sz="quarter" idx="12"/>
          </p:nvPr>
        </p:nvSpPr>
        <p:spPr/>
        <p:txBody>
          <a:bodyPr/>
          <a:lstStyle/>
          <a:p>
            <a:fld id="{8A537905-2EFC-4C33-B52C-56ACC17D15B7}" type="slidenum">
              <a:rPr lang="en-US" smtClean="0"/>
              <a:t>6</a:t>
            </a:fld>
            <a:endParaRPr lang="en-US"/>
          </a:p>
        </p:txBody>
      </p:sp>
    </p:spTree>
    <p:extLst>
      <p:ext uri="{BB962C8B-B14F-4D97-AF65-F5344CB8AC3E}">
        <p14:creationId xmlns:p14="http://schemas.microsoft.com/office/powerpoint/2010/main" val="669465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4181" y="947924"/>
            <a:ext cx="10186040" cy="4801314"/>
          </a:xfrm>
          <a:prstGeom prst="rect">
            <a:avLst/>
          </a:prstGeom>
          <a:noFill/>
        </p:spPr>
        <p:txBody>
          <a:bodyPr wrap="square" rtlCol="0">
            <a:spAutoFit/>
          </a:bodyPr>
          <a:lstStyle/>
          <a:p>
            <a:r>
              <a:rPr lang="en-US" sz="2400" dirty="0"/>
              <a:t>It is assumed that the student understands the basics of using a spreadsheet, but clarifying descriptions are provided in this presentation to assist the novice.  </a:t>
            </a:r>
          </a:p>
          <a:p>
            <a:endParaRPr lang="en-US" sz="2400" dirty="0"/>
          </a:p>
          <a:p>
            <a:r>
              <a:rPr lang="en-US" sz="2400" dirty="0"/>
              <a:t>This simulation performs the “numerical integration” using the Euler method.  Refer to the </a:t>
            </a:r>
            <a:r>
              <a:rPr lang="en-US" sz="2400" dirty="0" err="1">
                <a:solidFill>
                  <a:srgbClr val="0070C0"/>
                </a:solidFill>
              </a:rPr>
              <a:t>LabRats</a:t>
            </a:r>
            <a:r>
              <a:rPr lang="en-US" sz="2400" dirty="0">
                <a:solidFill>
                  <a:srgbClr val="0070C0"/>
                </a:solidFill>
              </a:rPr>
              <a:t> Lesson on Numerical Integration</a:t>
            </a:r>
            <a:r>
              <a:rPr lang="en-US" sz="2400" dirty="0"/>
              <a:t> for a detailed explanation of what is meant by “integration” and how it is accomplished using a computer.</a:t>
            </a:r>
          </a:p>
          <a:p>
            <a:endParaRPr lang="en-US" sz="2400" dirty="0"/>
          </a:p>
          <a:p>
            <a:r>
              <a:rPr lang="en-US" sz="2400" dirty="0"/>
              <a:t>The student should also examine the </a:t>
            </a:r>
            <a:r>
              <a:rPr lang="en-US" sz="2400" dirty="0" err="1">
                <a:solidFill>
                  <a:srgbClr val="0070C0"/>
                </a:solidFill>
              </a:rPr>
              <a:t>LabRats</a:t>
            </a:r>
            <a:r>
              <a:rPr lang="en-US" sz="2400" dirty="0">
                <a:solidFill>
                  <a:srgbClr val="0070C0"/>
                </a:solidFill>
              </a:rPr>
              <a:t> Free Fall Physics Lesson </a:t>
            </a:r>
            <a:r>
              <a:rPr lang="en-US" sz="2400" dirty="0"/>
              <a:t>to understand the math and science behind the simulation. </a:t>
            </a:r>
          </a:p>
          <a:p>
            <a:endParaRPr lang="en-US" sz="2400" dirty="0"/>
          </a:p>
          <a:p>
            <a:r>
              <a:rPr lang="en-US" sz="2400" dirty="0"/>
              <a:t>This lesson provides the information need to develop a simple simulation of a free falling body (i.e. a ball)…  Let’s dive into the details…</a:t>
            </a:r>
          </a:p>
          <a:p>
            <a:endParaRPr lang="en-US" dirty="0"/>
          </a:p>
        </p:txBody>
      </p:sp>
      <p:sp>
        <p:nvSpPr>
          <p:cNvPr id="6" name="Footer Placeholder 5"/>
          <p:cNvSpPr>
            <a:spLocks noGrp="1"/>
          </p:cNvSpPr>
          <p:nvPr>
            <p:ph type="ftr" sz="quarter" idx="11"/>
          </p:nvPr>
        </p:nvSpPr>
        <p:spPr/>
        <p:txBody>
          <a:bodyPr/>
          <a:lstStyle/>
          <a:p>
            <a:r>
              <a:rPr lang="en-US"/>
              <a:t>Test Footer</a:t>
            </a:r>
          </a:p>
        </p:txBody>
      </p:sp>
      <p:sp>
        <p:nvSpPr>
          <p:cNvPr id="9" name="Slide Number Placeholder 8"/>
          <p:cNvSpPr>
            <a:spLocks noGrp="1"/>
          </p:cNvSpPr>
          <p:nvPr>
            <p:ph type="sldNum" sz="quarter" idx="12"/>
          </p:nvPr>
        </p:nvSpPr>
        <p:spPr/>
        <p:txBody>
          <a:bodyPr/>
          <a:lstStyle/>
          <a:p>
            <a:fld id="{4D1F3903-6196-4C43-87F4-13E54D278761}" type="slidenum">
              <a:rPr lang="en-US" smtClean="0"/>
              <a:t>7</a:t>
            </a:fld>
            <a:endParaRPr lang="en-US"/>
          </a:p>
        </p:txBody>
      </p:sp>
    </p:spTree>
    <p:extLst>
      <p:ext uri="{BB962C8B-B14F-4D97-AF65-F5344CB8AC3E}">
        <p14:creationId xmlns:p14="http://schemas.microsoft.com/office/powerpoint/2010/main" val="2116342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DC12CBB-7DE2-4B3F-AAF2-3D8EE7C5A992}"/>
              </a:ext>
            </a:extLst>
          </p:cNvPr>
          <p:cNvSpPr>
            <a:spLocks noGrp="1"/>
          </p:cNvSpPr>
          <p:nvPr>
            <p:ph type="ftr" sz="quarter" idx="11"/>
          </p:nvPr>
        </p:nvSpPr>
        <p:spPr/>
        <p:txBody>
          <a:bodyPr/>
          <a:lstStyle/>
          <a:p>
            <a:r>
              <a:rPr lang="en-US"/>
              <a:t>Copyright LabRat Scientific</a:t>
            </a:r>
          </a:p>
        </p:txBody>
      </p:sp>
      <p:sp>
        <p:nvSpPr>
          <p:cNvPr id="3" name="Slide Number Placeholder 2">
            <a:extLst>
              <a:ext uri="{FF2B5EF4-FFF2-40B4-BE49-F238E27FC236}">
                <a16:creationId xmlns:a16="http://schemas.microsoft.com/office/drawing/2014/main" id="{DB49AB68-5C6B-4A53-863E-C1563C03BCF4}"/>
              </a:ext>
            </a:extLst>
          </p:cNvPr>
          <p:cNvSpPr>
            <a:spLocks noGrp="1"/>
          </p:cNvSpPr>
          <p:nvPr>
            <p:ph type="sldNum" sz="quarter" idx="12"/>
          </p:nvPr>
        </p:nvSpPr>
        <p:spPr/>
        <p:txBody>
          <a:bodyPr/>
          <a:lstStyle/>
          <a:p>
            <a:fld id="{8A537905-2EFC-4C33-B52C-56ACC17D15B7}" type="slidenum">
              <a:rPr lang="en-US" smtClean="0"/>
              <a:t>8</a:t>
            </a:fld>
            <a:endParaRPr lang="en-US"/>
          </a:p>
        </p:txBody>
      </p:sp>
      <p:sp>
        <p:nvSpPr>
          <p:cNvPr id="4" name="TextBox 3">
            <a:extLst>
              <a:ext uri="{FF2B5EF4-FFF2-40B4-BE49-F238E27FC236}">
                <a16:creationId xmlns:a16="http://schemas.microsoft.com/office/drawing/2014/main" id="{B7CC4B65-C036-43FA-AD75-062A8CC53B62}"/>
              </a:ext>
            </a:extLst>
          </p:cNvPr>
          <p:cNvSpPr txBox="1"/>
          <p:nvPr/>
        </p:nvSpPr>
        <p:spPr>
          <a:xfrm>
            <a:off x="1967345" y="3211633"/>
            <a:ext cx="8617527" cy="923330"/>
          </a:xfrm>
          <a:prstGeom prst="rect">
            <a:avLst/>
          </a:prstGeom>
          <a:noFill/>
        </p:spPr>
        <p:txBody>
          <a:bodyPr wrap="square" rtlCol="0">
            <a:spAutoFit/>
          </a:bodyPr>
          <a:lstStyle/>
          <a:p>
            <a:r>
              <a:rPr lang="en-US" b="1" dirty="0">
                <a:solidFill>
                  <a:srgbClr val="FF0000"/>
                </a:solidFill>
              </a:rPr>
              <a:t>                                 B</a:t>
            </a:r>
          </a:p>
          <a:p>
            <a:endParaRPr lang="en-US" dirty="0"/>
          </a:p>
          <a:p>
            <a:r>
              <a:rPr lang="en-US" b="1" dirty="0">
                <a:solidFill>
                  <a:srgbClr val="FF0000"/>
                </a:solidFill>
              </a:rPr>
              <a:t>10 </a:t>
            </a:r>
            <a:r>
              <a:rPr lang="en-US" dirty="0"/>
              <a:t>           = (A2 * 100) / (C7)</a:t>
            </a:r>
          </a:p>
        </p:txBody>
      </p:sp>
      <p:sp>
        <p:nvSpPr>
          <p:cNvPr id="5" name="TextBox 4">
            <a:extLst>
              <a:ext uri="{FF2B5EF4-FFF2-40B4-BE49-F238E27FC236}">
                <a16:creationId xmlns:a16="http://schemas.microsoft.com/office/drawing/2014/main" id="{7CCCA95E-A5F8-446B-BB71-B5EDD0DA5C9A}"/>
              </a:ext>
            </a:extLst>
          </p:cNvPr>
          <p:cNvSpPr txBox="1"/>
          <p:nvPr/>
        </p:nvSpPr>
        <p:spPr>
          <a:xfrm>
            <a:off x="4689763" y="2054758"/>
            <a:ext cx="2812473" cy="923330"/>
          </a:xfrm>
          <a:prstGeom prst="rect">
            <a:avLst/>
          </a:prstGeom>
          <a:noFill/>
        </p:spPr>
        <p:txBody>
          <a:bodyPr wrap="square" rtlCol="0">
            <a:spAutoFit/>
          </a:bodyPr>
          <a:lstStyle/>
          <a:p>
            <a:r>
              <a:rPr lang="en-US" dirty="0"/>
              <a:t>Designates the COLUMN where the info is to be entered</a:t>
            </a:r>
          </a:p>
        </p:txBody>
      </p:sp>
      <p:sp>
        <p:nvSpPr>
          <p:cNvPr id="6" name="TextBox 5">
            <a:extLst>
              <a:ext uri="{FF2B5EF4-FFF2-40B4-BE49-F238E27FC236}">
                <a16:creationId xmlns:a16="http://schemas.microsoft.com/office/drawing/2014/main" id="{223785A9-2C45-4AE3-ABEB-197707BEEE27}"/>
              </a:ext>
            </a:extLst>
          </p:cNvPr>
          <p:cNvSpPr txBox="1"/>
          <p:nvPr/>
        </p:nvSpPr>
        <p:spPr>
          <a:xfrm>
            <a:off x="1004901" y="4931963"/>
            <a:ext cx="2812473" cy="646331"/>
          </a:xfrm>
          <a:prstGeom prst="rect">
            <a:avLst/>
          </a:prstGeom>
          <a:noFill/>
        </p:spPr>
        <p:txBody>
          <a:bodyPr wrap="square" rtlCol="0">
            <a:spAutoFit/>
          </a:bodyPr>
          <a:lstStyle/>
          <a:p>
            <a:r>
              <a:rPr lang="en-US" dirty="0"/>
              <a:t>Designates the ROW where the info is to be entered</a:t>
            </a:r>
          </a:p>
        </p:txBody>
      </p:sp>
      <p:sp>
        <p:nvSpPr>
          <p:cNvPr id="7" name="TextBox 6">
            <a:extLst>
              <a:ext uri="{FF2B5EF4-FFF2-40B4-BE49-F238E27FC236}">
                <a16:creationId xmlns:a16="http://schemas.microsoft.com/office/drawing/2014/main" id="{5A273BC1-AD3F-4949-BC73-329DB070D09C}"/>
              </a:ext>
            </a:extLst>
          </p:cNvPr>
          <p:cNvSpPr txBox="1"/>
          <p:nvPr/>
        </p:nvSpPr>
        <p:spPr>
          <a:xfrm>
            <a:off x="5798127" y="3626256"/>
            <a:ext cx="2812473" cy="646331"/>
          </a:xfrm>
          <a:prstGeom prst="rect">
            <a:avLst/>
          </a:prstGeom>
          <a:noFill/>
        </p:spPr>
        <p:txBody>
          <a:bodyPr wrap="square" rtlCol="0">
            <a:spAutoFit/>
          </a:bodyPr>
          <a:lstStyle/>
          <a:p>
            <a:r>
              <a:rPr lang="en-US" dirty="0"/>
              <a:t>The text or equations in the cell</a:t>
            </a:r>
          </a:p>
        </p:txBody>
      </p:sp>
      <p:cxnSp>
        <p:nvCxnSpPr>
          <p:cNvPr id="9" name="Straight Arrow Connector 8">
            <a:extLst>
              <a:ext uri="{FF2B5EF4-FFF2-40B4-BE49-F238E27FC236}">
                <a16:creationId xmlns:a16="http://schemas.microsoft.com/office/drawing/2014/main" id="{60DD0D10-ADE1-4824-8B4D-E3CD16816F4F}"/>
              </a:ext>
            </a:extLst>
          </p:cNvPr>
          <p:cNvCxnSpPr>
            <a:cxnSpLocks/>
          </p:cNvCxnSpPr>
          <p:nvPr/>
        </p:nvCxnSpPr>
        <p:spPr>
          <a:xfrm flipH="1">
            <a:off x="3919607" y="2760865"/>
            <a:ext cx="525914" cy="434445"/>
          </a:xfrm>
          <a:prstGeom prst="straightConnector1">
            <a:avLst/>
          </a:prstGeom>
          <a:ln w="38100">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01A60C4-95C0-4F41-A326-E56AFD2E2AA1}"/>
              </a:ext>
            </a:extLst>
          </p:cNvPr>
          <p:cNvCxnSpPr>
            <a:cxnSpLocks/>
          </p:cNvCxnSpPr>
          <p:nvPr/>
        </p:nvCxnSpPr>
        <p:spPr>
          <a:xfrm flipV="1">
            <a:off x="2192425" y="4189457"/>
            <a:ext cx="0" cy="532081"/>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D62E5C8-EBF7-4F75-A2EE-8B10CF14D55E}"/>
              </a:ext>
            </a:extLst>
          </p:cNvPr>
          <p:cNvCxnSpPr>
            <a:cxnSpLocks/>
          </p:cNvCxnSpPr>
          <p:nvPr/>
        </p:nvCxnSpPr>
        <p:spPr>
          <a:xfrm flipH="1">
            <a:off x="4842445" y="3918218"/>
            <a:ext cx="772224" cy="0"/>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019551D-85B7-48A9-8167-D8B64DA2C54D}"/>
              </a:ext>
            </a:extLst>
          </p:cNvPr>
          <p:cNvSpPr txBox="1"/>
          <p:nvPr/>
        </p:nvSpPr>
        <p:spPr>
          <a:xfrm>
            <a:off x="4979815" y="4631125"/>
            <a:ext cx="6347170" cy="1569660"/>
          </a:xfrm>
          <a:prstGeom prst="rect">
            <a:avLst/>
          </a:prstGeom>
          <a:noFill/>
        </p:spPr>
        <p:txBody>
          <a:bodyPr wrap="square" rtlCol="0">
            <a:spAutoFit/>
          </a:bodyPr>
          <a:lstStyle/>
          <a:p>
            <a:r>
              <a:rPr lang="en-US" sz="2400" dirty="0"/>
              <a:t>NOTE:  Make sure you enter the information of equations on the cells designated.  If you don’t, the simulations won’t work since the equations reference specific cells… </a:t>
            </a:r>
          </a:p>
        </p:txBody>
      </p:sp>
      <p:sp>
        <p:nvSpPr>
          <p:cNvPr id="12" name="TextBox 11">
            <a:extLst>
              <a:ext uri="{FF2B5EF4-FFF2-40B4-BE49-F238E27FC236}">
                <a16:creationId xmlns:a16="http://schemas.microsoft.com/office/drawing/2014/main" id="{528F805E-C6AC-4AB1-8089-48108E8C98B0}"/>
              </a:ext>
            </a:extLst>
          </p:cNvPr>
          <p:cNvSpPr txBox="1"/>
          <p:nvPr/>
        </p:nvSpPr>
        <p:spPr>
          <a:xfrm>
            <a:off x="858982" y="496138"/>
            <a:ext cx="10494817" cy="830997"/>
          </a:xfrm>
          <a:prstGeom prst="rect">
            <a:avLst/>
          </a:prstGeom>
          <a:noFill/>
        </p:spPr>
        <p:txBody>
          <a:bodyPr wrap="square" rtlCol="0">
            <a:spAutoFit/>
          </a:bodyPr>
          <a:lstStyle/>
          <a:p>
            <a:r>
              <a:rPr lang="en-US" sz="2400" dirty="0"/>
              <a:t>The following slides identify the equations that are used in the simulations.  The format used to convey this information is as follows:</a:t>
            </a:r>
          </a:p>
        </p:txBody>
      </p:sp>
    </p:spTree>
    <p:extLst>
      <p:ext uri="{BB962C8B-B14F-4D97-AF65-F5344CB8AC3E}">
        <p14:creationId xmlns:p14="http://schemas.microsoft.com/office/powerpoint/2010/main" val="29538960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12CCD8-22F4-4A5E-AEE6-0D51676E6FB6}"/>
              </a:ext>
            </a:extLst>
          </p:cNvPr>
          <p:cNvSpPr txBox="1"/>
          <p:nvPr/>
        </p:nvSpPr>
        <p:spPr>
          <a:xfrm>
            <a:off x="845127" y="595745"/>
            <a:ext cx="10654146" cy="830997"/>
          </a:xfrm>
          <a:prstGeom prst="rect">
            <a:avLst/>
          </a:prstGeom>
          <a:noFill/>
        </p:spPr>
        <p:txBody>
          <a:bodyPr wrap="square" rtlCol="0">
            <a:spAutoFit/>
          </a:bodyPr>
          <a:lstStyle/>
          <a:p>
            <a:r>
              <a:rPr lang="en-US" sz="2400" dirty="0"/>
              <a:t>Let’s look at the first ROW of the output table.  The output table is actually where all of the spreadsheet calculations are made.</a:t>
            </a:r>
          </a:p>
        </p:txBody>
      </p:sp>
      <p:sp>
        <p:nvSpPr>
          <p:cNvPr id="3" name="TextBox 2">
            <a:extLst>
              <a:ext uri="{FF2B5EF4-FFF2-40B4-BE49-F238E27FC236}">
                <a16:creationId xmlns:a16="http://schemas.microsoft.com/office/drawing/2014/main" id="{BB97B641-C61A-4083-9D8B-612841D7CA71}"/>
              </a:ext>
            </a:extLst>
          </p:cNvPr>
          <p:cNvSpPr txBox="1"/>
          <p:nvPr/>
        </p:nvSpPr>
        <p:spPr>
          <a:xfrm>
            <a:off x="845127" y="1412410"/>
            <a:ext cx="9401175" cy="4247317"/>
          </a:xfrm>
          <a:prstGeom prst="rect">
            <a:avLst/>
          </a:prstGeom>
          <a:noFill/>
        </p:spPr>
        <p:txBody>
          <a:bodyPr wrap="square" rtlCol="0">
            <a:spAutoFit/>
          </a:bodyPr>
          <a:lstStyle/>
          <a:p>
            <a:endParaRPr lang="en-US" dirty="0"/>
          </a:p>
          <a:p>
            <a:r>
              <a:rPr lang="en-US" sz="2400" b="1" dirty="0"/>
              <a:t>Row 9 (First line of the computations):</a:t>
            </a:r>
          </a:p>
          <a:p>
            <a:endParaRPr lang="en-US" dirty="0"/>
          </a:p>
          <a:p>
            <a:r>
              <a:rPr lang="en-US" sz="2400" dirty="0"/>
              <a:t>This represents Time = 0 (the time just when the object is dropped).  This line is generally mostly zeros or an echo of some of the input data (i.e. Height).</a:t>
            </a:r>
          </a:p>
          <a:p>
            <a:endParaRPr lang="en-US" sz="2400" dirty="0"/>
          </a:p>
          <a:p>
            <a:r>
              <a:rPr lang="en-US" sz="2400" dirty="0"/>
              <a:t>                           </a:t>
            </a:r>
            <a:r>
              <a:rPr lang="en-US" sz="2400" b="1" dirty="0">
                <a:solidFill>
                  <a:srgbClr val="FF0000"/>
                </a:solidFill>
              </a:rPr>
              <a:t>A                   B                   C</a:t>
            </a:r>
          </a:p>
          <a:p>
            <a:r>
              <a:rPr lang="en-US" sz="2400" b="1" dirty="0">
                <a:solidFill>
                  <a:srgbClr val="FF0000"/>
                </a:solidFill>
              </a:rPr>
              <a:t>9</a:t>
            </a:r>
            <a:r>
              <a:rPr lang="en-US" sz="2400" dirty="0"/>
              <a:t>                         0                   0                 = B5</a:t>
            </a:r>
          </a:p>
          <a:p>
            <a:r>
              <a:rPr lang="en-US" sz="2400" dirty="0"/>
              <a:t> </a:t>
            </a:r>
          </a:p>
          <a:p>
            <a:r>
              <a:rPr lang="en-US" sz="2400" dirty="0"/>
              <a:t>Recall from the input table that B5 is the starting height…</a:t>
            </a:r>
          </a:p>
          <a:p>
            <a:endParaRPr lang="en-US" dirty="0"/>
          </a:p>
        </p:txBody>
      </p:sp>
      <p:sp>
        <p:nvSpPr>
          <p:cNvPr id="12" name="Footer Placeholder 11">
            <a:extLst>
              <a:ext uri="{FF2B5EF4-FFF2-40B4-BE49-F238E27FC236}">
                <a16:creationId xmlns:a16="http://schemas.microsoft.com/office/drawing/2014/main" id="{430F3D5B-75AA-47DF-9D41-7C092E5C45B4}"/>
              </a:ext>
            </a:extLst>
          </p:cNvPr>
          <p:cNvSpPr>
            <a:spLocks noGrp="1"/>
          </p:cNvSpPr>
          <p:nvPr>
            <p:ph type="ftr" sz="quarter" idx="11"/>
          </p:nvPr>
        </p:nvSpPr>
        <p:spPr/>
        <p:txBody>
          <a:bodyPr/>
          <a:lstStyle/>
          <a:p>
            <a:r>
              <a:rPr lang="en-US"/>
              <a:t>Copyright LabRat Scientific</a:t>
            </a:r>
          </a:p>
        </p:txBody>
      </p:sp>
      <p:sp>
        <p:nvSpPr>
          <p:cNvPr id="13" name="Slide Number Placeholder 12">
            <a:extLst>
              <a:ext uri="{FF2B5EF4-FFF2-40B4-BE49-F238E27FC236}">
                <a16:creationId xmlns:a16="http://schemas.microsoft.com/office/drawing/2014/main" id="{23542793-EE68-49DC-8993-9E0D92E6D8BF}"/>
              </a:ext>
            </a:extLst>
          </p:cNvPr>
          <p:cNvSpPr>
            <a:spLocks noGrp="1"/>
          </p:cNvSpPr>
          <p:nvPr>
            <p:ph type="sldNum" sz="quarter" idx="12"/>
          </p:nvPr>
        </p:nvSpPr>
        <p:spPr/>
        <p:txBody>
          <a:bodyPr/>
          <a:lstStyle/>
          <a:p>
            <a:fld id="{8A537905-2EFC-4C33-B52C-56ACC17D15B7}" type="slidenum">
              <a:rPr lang="en-US" smtClean="0"/>
              <a:t>9</a:t>
            </a:fld>
            <a:endParaRPr lang="en-US"/>
          </a:p>
        </p:txBody>
      </p:sp>
    </p:spTree>
    <p:extLst>
      <p:ext uri="{BB962C8B-B14F-4D97-AF65-F5344CB8AC3E}">
        <p14:creationId xmlns:p14="http://schemas.microsoft.com/office/powerpoint/2010/main" val="599298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2096</Words>
  <Application>Microsoft Office PowerPoint</Application>
  <PresentationFormat>Widescreen</PresentationFormat>
  <Paragraphs>159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Eberspeaker, Philip J. (WFF-8100)</dc:creator>
  <cp:lastModifiedBy>Philip Eberspeaker</cp:lastModifiedBy>
  <cp:revision>35</cp:revision>
  <dcterms:created xsi:type="dcterms:W3CDTF">2017-08-11T16:57:36Z</dcterms:created>
  <dcterms:modified xsi:type="dcterms:W3CDTF">2018-07-16T02:25:01Z</dcterms:modified>
</cp:coreProperties>
</file>